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Lst>
  <p:handoutMasterIdLst>
    <p:handoutMasterId r:id="rId23"/>
  </p:handoutMasterIdLst>
  <p:sldIdLst>
    <p:sldId id="256" r:id="rId2"/>
    <p:sldId id="277" r:id="rId3"/>
    <p:sldId id="278" r:id="rId4"/>
    <p:sldId id="257" r:id="rId5"/>
    <p:sldId id="258" r:id="rId6"/>
    <p:sldId id="260" r:id="rId7"/>
    <p:sldId id="25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633" autoAdjust="0"/>
  </p:normalViewPr>
  <p:slideViewPr>
    <p:cSldViewPr snapToGrid="0" snapToObjects="1">
      <p:cViewPr varScale="1">
        <p:scale>
          <a:sx n="108" d="100"/>
          <a:sy n="108" d="100"/>
        </p:scale>
        <p:origin x="120"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E529DC-C5A0-9849-9282-00B9FABBEF4E}" type="datetimeFigureOut">
              <a:rPr lang="en-US" smtClean="0"/>
              <a:t>6/9/2014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CA2B0F5-9224-5B4D-9B4A-D880C626EC64}" type="slidenum">
              <a:rPr lang="en-US" smtClean="0"/>
              <a:t>‹#›</a:t>
            </a:fld>
            <a:endParaRPr lang="en-US"/>
          </a:p>
        </p:txBody>
      </p:sp>
    </p:spTree>
    <p:extLst>
      <p:ext uri="{BB962C8B-B14F-4D97-AF65-F5344CB8AC3E}">
        <p14:creationId xmlns:p14="http://schemas.microsoft.com/office/powerpoint/2010/main" val="31979476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E36636D-D922-432D-A958-524484B5923D}" type="datetimeFigureOut">
              <a:rPr lang="en-US" smtClean="0"/>
              <a:pPr/>
              <a:t>6/9/2014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F28FB93-0A08-4E7D-8E63-9EFA29F1E09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pPr/>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F28FB93-0A08-4E7D-8E63-9EFA29F1E09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pPr/>
              <a:t>6/9/2014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pPr/>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F28FB93-0A08-4E7D-8E63-9EFA29F1E09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6/9/2014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F28FB93-0A08-4E7D-8E63-9EFA29F1E09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E36636D-D922-432D-A958-524484B5923D}" type="datetimeFigureOut">
              <a:rPr lang="en-US" smtClean="0"/>
              <a:pPr/>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E36636D-D922-432D-A958-524484B5923D}" type="datetimeFigureOut">
              <a:rPr lang="en-US" smtClean="0"/>
              <a:pPr/>
              <a:t>6/9/2014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F28FB93-0A08-4E7D-8E63-9EFA29F1E09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36636D-D922-432D-A958-524484B5923D}" type="datetimeFigureOut">
              <a:rPr lang="en-US" smtClean="0"/>
              <a:pPr/>
              <a:t>6/9/2014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E36636D-D922-432D-A958-524484B5923D}" type="datetimeFigureOut">
              <a:rPr lang="en-US" smtClean="0"/>
              <a:pPr/>
              <a:t>6/9/2014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F28FB93-0A08-4E7D-8E63-9EFA29F1E09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E36636D-D922-432D-A958-524484B5923D}" type="datetimeFigureOut">
              <a:rPr lang="en-US" smtClean="0"/>
              <a:pPr/>
              <a:t>6/9/2014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F28FB93-0A08-4E7D-8E63-9EFA29F1E09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E36636D-D922-432D-A958-524484B5923D}" type="datetimeFigureOut">
              <a:rPr lang="en-US" smtClean="0"/>
              <a:pPr/>
              <a:t>6/9/2014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E36636D-D922-432D-A958-524484B5923D}" type="datetimeFigureOut">
              <a:rPr lang="en-US" smtClean="0"/>
              <a:pPr/>
              <a:t>6/9/2014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F28FB93-0A08-4E7D-8E63-9EFA29F1E09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mrudolph@santarosa.edu" TargetMode="External"/><Relationship Id="rId2" Type="http://schemas.openxmlformats.org/officeDocument/2006/relationships/hyperlink" Target="http://www.santarosa.edu/accred2015" TargetMode="External"/><Relationship Id="rId1" Type="http://schemas.openxmlformats.org/officeDocument/2006/relationships/slideLayout" Target="../slideLayouts/slideLayout3.xml"/><Relationship Id="rId4" Type="http://schemas.openxmlformats.org/officeDocument/2006/relationships/hyperlink" Target="mailto:wburzycki@santarosa.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Are we going to be tested on this?</a:t>
            </a:r>
            <a:endParaRPr lang="en-US" dirty="0"/>
          </a:p>
        </p:txBody>
      </p:sp>
      <p:sp>
        <p:nvSpPr>
          <p:cNvPr id="2" name="Title 1"/>
          <p:cNvSpPr>
            <a:spLocks noGrp="1"/>
          </p:cNvSpPr>
          <p:nvPr>
            <p:ph type="ctrTitle"/>
          </p:nvPr>
        </p:nvSpPr>
        <p:spPr/>
        <p:txBody>
          <a:bodyPr/>
          <a:lstStyle/>
          <a:p>
            <a:r>
              <a:rPr lang="en-US" dirty="0" smtClean="0"/>
              <a:t>Accreditation </a:t>
            </a:r>
            <a:br>
              <a:rPr lang="en-US" dirty="0" smtClean="0"/>
            </a:br>
            <a:r>
              <a:rPr lang="en-US" dirty="0" smtClean="0"/>
              <a:t>and the Role of the Board</a:t>
            </a:r>
            <a:endParaRPr lang="en-US" dirty="0"/>
          </a:p>
        </p:txBody>
      </p:sp>
    </p:spTree>
    <p:extLst>
      <p:ext uri="{BB962C8B-B14F-4D97-AF65-F5344CB8AC3E}">
        <p14:creationId xmlns:p14="http://schemas.microsoft.com/office/powerpoint/2010/main" val="1662486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D16349"/>
                </a:solidFill>
                <a:effectLst/>
              </a:rPr>
              <a:t>Descriptive Summary</a:t>
            </a:r>
            <a:br>
              <a:rPr lang="en-US" b="1" dirty="0">
                <a:solidFill>
                  <a:srgbClr val="D16349"/>
                </a:solidFill>
                <a:effectLst/>
              </a:rPr>
            </a:br>
            <a:r>
              <a:rPr lang="en-US" sz="2400" b="1" dirty="0">
                <a:solidFill>
                  <a:srgbClr val="D16349"/>
                </a:solidFill>
                <a:effectLst/>
              </a:rPr>
              <a:t>(Paragraph </a:t>
            </a:r>
            <a:r>
              <a:rPr lang="en-US" sz="2400" b="1" dirty="0" smtClean="0">
                <a:solidFill>
                  <a:srgbClr val="D16349"/>
                </a:solidFill>
                <a:effectLst/>
              </a:rPr>
              <a:t>3)</a:t>
            </a:r>
            <a:endParaRPr lang="en-US" b="1" dirty="0">
              <a:solidFill>
                <a:srgbClr val="D16349"/>
              </a:solidFill>
            </a:endParaRPr>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a:effectLst/>
              </a:rPr>
              <a:t>In regards to accreditation standards and requirements, the board receives periodic updates from the Vice President/Assistant Superintendent of Instruction on a regular basis during the six-year accreditation cycle. This keeps the board well informed as to upcoming changes and requirements related to accreditation. </a:t>
            </a:r>
            <a:r>
              <a:rPr lang="en-US" strike="sngStrike" dirty="0">
                <a:effectLst/>
              </a:rPr>
              <a:t>An example of this was the Vice President/Assistant Superintendent’s presentation to board at its meeting of October 8, </a:t>
            </a:r>
            <a:r>
              <a:rPr lang="en-US" strike="sngStrike" dirty="0" smtClean="0">
                <a:effectLst/>
              </a:rPr>
              <a:t>2013, and February 11, 2014.</a:t>
            </a:r>
            <a:r>
              <a:rPr lang="en-US" dirty="0" smtClean="0">
                <a:effectLst/>
              </a:rPr>
              <a:t> </a:t>
            </a:r>
          </a:p>
          <a:p>
            <a:pPr marL="0" indent="0">
              <a:buNone/>
            </a:pPr>
            <a:r>
              <a:rPr lang="en-US" i="1" dirty="0" smtClean="0">
                <a:effectLst/>
              </a:rPr>
              <a:t>[Wanda’s edit: Separate list of Board meetings with significant accreditation references: Midterm report, SLO report, </a:t>
            </a:r>
            <a:r>
              <a:rPr lang="en-US" i="1" dirty="0" smtClean="0"/>
              <a:t>launch of 2015 Self Evaluation, etc.]</a:t>
            </a:r>
            <a:endParaRPr lang="en-US" i="1" dirty="0" smtClean="0">
              <a:effectLst/>
            </a:endParaRPr>
          </a:p>
          <a:p>
            <a:pPr marL="0" indent="0">
              <a:buNone/>
            </a:pPr>
            <a:endParaRPr lang="en-US" dirty="0"/>
          </a:p>
        </p:txBody>
      </p:sp>
    </p:spTree>
    <p:extLst>
      <p:ext uri="{BB962C8B-B14F-4D97-AF65-F5344CB8AC3E}">
        <p14:creationId xmlns:p14="http://schemas.microsoft.com/office/powerpoint/2010/main" val="1145622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D16349"/>
                </a:solidFill>
                <a:effectLst/>
              </a:rPr>
              <a:t>Self Evaluation</a:t>
            </a:r>
            <a:endParaRPr lang="en-US" b="1" dirty="0">
              <a:solidFill>
                <a:srgbClr val="D16349"/>
              </a:solidFill>
            </a:endParaRPr>
          </a:p>
        </p:txBody>
      </p:sp>
      <p:sp>
        <p:nvSpPr>
          <p:cNvPr id="3" name="Content Placeholder 2"/>
          <p:cNvSpPr>
            <a:spLocks noGrp="1"/>
          </p:cNvSpPr>
          <p:nvPr>
            <p:ph sz="quarter" idx="1"/>
          </p:nvPr>
        </p:nvSpPr>
        <p:spPr/>
        <p:txBody>
          <a:bodyPr>
            <a:normAutofit lnSpcReduction="10000"/>
          </a:bodyPr>
          <a:lstStyle/>
          <a:p>
            <a:pPr marL="0" indent="0">
              <a:buNone/>
            </a:pPr>
            <a:r>
              <a:rPr lang="en-US" u="sng" dirty="0">
                <a:effectLst/>
              </a:rPr>
              <a:t>The College meets the Standard. </a:t>
            </a:r>
            <a:r>
              <a:rPr lang="en-US" dirty="0">
                <a:effectLst/>
              </a:rPr>
              <a:t>The calendar and outline for the orientation and continuity of Board development is supported by the Superintendent</a:t>
            </a:r>
            <a:r>
              <a:rPr lang="en-US" dirty="0" smtClean="0">
                <a:effectLst/>
              </a:rPr>
              <a:t>/ President </a:t>
            </a:r>
            <a:r>
              <a:rPr lang="en-US" dirty="0">
                <a:effectLst/>
              </a:rPr>
              <a:t>and his administrative staff. With this support, the Board of Trustees has a consistent program for training and familiarizing new members with the protocols and practices of the current membership. Opportunities for statewide involvement and training are openly discussed and encouraged. Since the last accreditation report, the Board has participated in CCLC trainings and events. </a:t>
            </a:r>
          </a:p>
          <a:p>
            <a:pPr marL="0" indent="0">
              <a:buNone/>
            </a:pPr>
            <a:endParaRPr lang="en-US" dirty="0"/>
          </a:p>
        </p:txBody>
      </p:sp>
    </p:spTree>
    <p:extLst>
      <p:ext uri="{BB962C8B-B14F-4D97-AF65-F5344CB8AC3E}">
        <p14:creationId xmlns:p14="http://schemas.microsoft.com/office/powerpoint/2010/main" val="2034226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D16349"/>
                </a:solidFill>
              </a:rPr>
              <a:t>Actionable Improvement Plans</a:t>
            </a:r>
            <a:endParaRPr lang="en-US" b="1" dirty="0">
              <a:solidFill>
                <a:srgbClr val="D16349"/>
              </a:solidFill>
            </a:endParaRPr>
          </a:p>
        </p:txBody>
      </p:sp>
      <p:sp>
        <p:nvSpPr>
          <p:cNvPr id="3" name="Content Placeholder 2"/>
          <p:cNvSpPr>
            <a:spLocks noGrp="1"/>
          </p:cNvSpPr>
          <p:nvPr>
            <p:ph sz="quarter" idx="1"/>
          </p:nvPr>
        </p:nvSpPr>
        <p:spPr/>
        <p:txBody>
          <a:bodyPr/>
          <a:lstStyle/>
          <a:p>
            <a:pPr marL="0" indent="0">
              <a:buNone/>
            </a:pPr>
            <a:r>
              <a:rPr lang="en-US" dirty="0" smtClean="0"/>
              <a:t>None.</a:t>
            </a:r>
            <a:endParaRPr lang="en-US" dirty="0"/>
          </a:p>
        </p:txBody>
      </p:sp>
    </p:spTree>
    <p:extLst>
      <p:ext uri="{BB962C8B-B14F-4D97-AF65-F5344CB8AC3E}">
        <p14:creationId xmlns:p14="http://schemas.microsoft.com/office/powerpoint/2010/main" val="2497226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D16349"/>
                </a:solidFill>
              </a:rPr>
              <a:t>IV.B.1.j</a:t>
            </a:r>
            <a:endParaRPr lang="en-US" b="1" dirty="0">
              <a:solidFill>
                <a:srgbClr val="D16349"/>
              </a:solidFill>
            </a:endParaRPr>
          </a:p>
        </p:txBody>
      </p:sp>
      <p:sp>
        <p:nvSpPr>
          <p:cNvPr id="3" name="Content Placeholder 2"/>
          <p:cNvSpPr>
            <a:spLocks noGrp="1"/>
          </p:cNvSpPr>
          <p:nvPr>
            <p:ph sz="quarter" idx="1"/>
          </p:nvPr>
        </p:nvSpPr>
        <p:spPr/>
        <p:txBody>
          <a:bodyPr>
            <a:normAutofit/>
          </a:bodyPr>
          <a:lstStyle/>
          <a:p>
            <a:pPr marL="0" indent="0">
              <a:buNone/>
            </a:pPr>
            <a:r>
              <a:rPr lang="en-US" b="1" dirty="0">
                <a:effectLst/>
              </a:rPr>
              <a:t>The governing board has the responsibility for selecting and </a:t>
            </a:r>
            <a:r>
              <a:rPr lang="en-US" b="1" dirty="0" smtClean="0">
                <a:effectLst/>
              </a:rPr>
              <a:t>evaluating… the </a:t>
            </a:r>
            <a:r>
              <a:rPr lang="en-US" b="1" dirty="0">
                <a:effectLst/>
              </a:rPr>
              <a:t>college chief administrator (most often known as the president</a:t>
            </a:r>
            <a:r>
              <a:rPr lang="en-US" b="1" dirty="0" smtClean="0">
                <a:effectLst/>
              </a:rPr>
              <a:t>). </a:t>
            </a:r>
            <a:r>
              <a:rPr lang="en-US" b="1" dirty="0">
                <a:effectLst/>
              </a:rPr>
              <a:t>The governing board delegates full responsibility and authority to him/her to implement and administer board policies without board interference and holds him/her accountable for the operation of the district/system or college, respectively. </a:t>
            </a:r>
            <a:endParaRPr lang="en-US" b="1" dirty="0"/>
          </a:p>
        </p:txBody>
      </p:sp>
    </p:spTree>
    <p:extLst>
      <p:ext uri="{BB962C8B-B14F-4D97-AF65-F5344CB8AC3E}">
        <p14:creationId xmlns:p14="http://schemas.microsoft.com/office/powerpoint/2010/main" val="1379290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D16349"/>
                </a:solidFill>
              </a:rPr>
              <a:t>Descriptive Summary</a:t>
            </a:r>
            <a:br>
              <a:rPr lang="en-US" b="1" dirty="0" smtClean="0">
                <a:solidFill>
                  <a:srgbClr val="D16349"/>
                </a:solidFill>
              </a:rPr>
            </a:br>
            <a:r>
              <a:rPr lang="en-US" sz="2400" b="1" dirty="0" smtClean="0">
                <a:solidFill>
                  <a:srgbClr val="D16349"/>
                </a:solidFill>
              </a:rPr>
              <a:t>(Paragraph 1-2)</a:t>
            </a:r>
            <a:endParaRPr lang="en-US" sz="2400" b="1" dirty="0">
              <a:solidFill>
                <a:srgbClr val="D16349"/>
              </a:solidFill>
            </a:endParaRP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effectLst/>
              </a:rPr>
              <a:t>	The </a:t>
            </a:r>
            <a:r>
              <a:rPr lang="en-US" dirty="0">
                <a:effectLst/>
              </a:rPr>
              <a:t>Board of Trustees selects the chief executive officer (Superintendent/President) and confirms the appointment of other major academic and administrative officers as formalized by the Board in Policy 0.20</a:t>
            </a:r>
            <a:r>
              <a:rPr lang="en-US" dirty="0" smtClean="0">
                <a:effectLst/>
              </a:rPr>
              <a:t> of </a:t>
            </a:r>
            <a:r>
              <a:rPr lang="en-US" dirty="0">
                <a:effectLst/>
              </a:rPr>
              <a:t>the Board Policy Manual.</a:t>
            </a:r>
            <a:endParaRPr lang="en-US" dirty="0" smtClean="0">
              <a:effectLst/>
            </a:endParaRPr>
          </a:p>
          <a:p>
            <a:pPr marL="0" indent="0">
              <a:buNone/>
            </a:pPr>
            <a:r>
              <a:rPr lang="en-US" dirty="0" smtClean="0">
                <a:effectLst/>
              </a:rPr>
              <a:t>	Since </a:t>
            </a:r>
            <a:r>
              <a:rPr lang="en-US" dirty="0">
                <a:effectLst/>
              </a:rPr>
              <a:t>the hiring of a college president</a:t>
            </a:r>
            <a:r>
              <a:rPr lang="en-US" dirty="0" smtClean="0">
                <a:effectLst/>
              </a:rPr>
              <a:t> has occurred so </a:t>
            </a:r>
            <a:r>
              <a:rPr lang="en-US" dirty="0">
                <a:effectLst/>
              </a:rPr>
              <a:t>infrequently at SRJC (about every 20 </a:t>
            </a:r>
            <a:r>
              <a:rPr lang="en-US" dirty="0" smtClean="0">
                <a:effectLst/>
              </a:rPr>
              <a:t>years)</a:t>
            </a:r>
            <a:r>
              <a:rPr lang="en-US" dirty="0">
                <a:effectLst/>
              </a:rPr>
              <a:t>, the Board, when faced with hiring a replacement, determines what process will be used to search for a new president depending on the circumstances as they exist at that time. For example, in its 96 year history, SRJC has had only five Superintendents/Presidents. The most recent one took office in January 2012 after a lengthy search process, replacing his predecessor who had served for 22 years. </a:t>
            </a:r>
            <a:endParaRPr lang="en-US" dirty="0"/>
          </a:p>
        </p:txBody>
      </p:sp>
    </p:spTree>
    <p:extLst>
      <p:ext uri="{BB962C8B-B14F-4D97-AF65-F5344CB8AC3E}">
        <p14:creationId xmlns:p14="http://schemas.microsoft.com/office/powerpoint/2010/main" val="2020490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D16349"/>
                </a:solidFill>
              </a:rPr>
              <a:t>Descriptive Summary</a:t>
            </a:r>
            <a:br>
              <a:rPr lang="en-US" b="1" dirty="0">
                <a:solidFill>
                  <a:srgbClr val="D16349"/>
                </a:solidFill>
              </a:rPr>
            </a:br>
            <a:r>
              <a:rPr lang="en-US" sz="2400" b="1" dirty="0">
                <a:solidFill>
                  <a:srgbClr val="D16349"/>
                </a:solidFill>
              </a:rPr>
              <a:t>(Paragraph </a:t>
            </a:r>
            <a:r>
              <a:rPr lang="en-US" sz="2400" b="1" dirty="0" smtClean="0">
                <a:solidFill>
                  <a:srgbClr val="D16349"/>
                </a:solidFill>
              </a:rPr>
              <a:t>2, cont.)</a:t>
            </a:r>
            <a:endParaRPr lang="en-US" b="1" dirty="0">
              <a:solidFill>
                <a:srgbClr val="D16349"/>
              </a:solidFill>
            </a:endParaRP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effectLst/>
              </a:rPr>
              <a:t>The Board’s initial attempt to find a new president was conducted by the Board and in-house college staff without the benefit of a professional search firm. This process yielded three finalists that were invited to speak at public forums on the college campus. The Board solicited comment and advice from the community and District employees. After receipt of much input the Board recognized and agreed that none of the finalists would be a good “fit” for SRJC. In action that was responsive to the messages being received, the Board determined it should go out in a second search for a replacement president. This time the Board engaged a professional search firm that led to community support for the ultimate appointment of the current president</a:t>
            </a:r>
            <a:r>
              <a:rPr lang="en-US" dirty="0" smtClean="0">
                <a:effectLst/>
              </a:rPr>
              <a:t>.</a:t>
            </a:r>
            <a:endParaRPr lang="en-US" dirty="0">
              <a:effectLst/>
            </a:endParaRPr>
          </a:p>
        </p:txBody>
      </p:sp>
    </p:spTree>
    <p:extLst>
      <p:ext uri="{BB962C8B-B14F-4D97-AF65-F5344CB8AC3E}">
        <p14:creationId xmlns:p14="http://schemas.microsoft.com/office/powerpoint/2010/main" val="1897387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D16349"/>
                </a:solidFill>
              </a:rPr>
              <a:t>Descriptive Summary</a:t>
            </a:r>
            <a:br>
              <a:rPr lang="en-US" b="1" dirty="0">
                <a:solidFill>
                  <a:srgbClr val="D16349"/>
                </a:solidFill>
              </a:rPr>
            </a:br>
            <a:r>
              <a:rPr lang="en-US" sz="2400" b="1" dirty="0">
                <a:solidFill>
                  <a:srgbClr val="D16349"/>
                </a:solidFill>
              </a:rPr>
              <a:t>(Paragraph 3</a:t>
            </a:r>
            <a:r>
              <a:rPr lang="en-US" sz="2400" b="1" dirty="0" smtClean="0">
                <a:solidFill>
                  <a:srgbClr val="D16349"/>
                </a:solidFill>
              </a:rPr>
              <a:t>)</a:t>
            </a:r>
            <a:endParaRPr lang="en-US" b="1" dirty="0">
              <a:solidFill>
                <a:srgbClr val="D16349"/>
              </a:solidFill>
            </a:endParaRPr>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effectLst/>
              </a:rPr>
              <a:t>	The </a:t>
            </a:r>
            <a:r>
              <a:rPr lang="en-US" dirty="0">
                <a:effectLst/>
              </a:rPr>
              <a:t>basic authority for the administration of the Sonoma County Junior College District is delegated by the Board of Trustees to the Superintendent/President as defined in Policy and Procedure 2.2.1 and 2.2.1P </a:t>
            </a:r>
            <a:r>
              <a:rPr lang="en-US" dirty="0" smtClean="0">
                <a:effectLst/>
              </a:rPr>
              <a:t>of </a:t>
            </a:r>
            <a:r>
              <a:rPr lang="en-US" dirty="0">
                <a:effectLst/>
              </a:rPr>
              <a:t>the Board Policy Manual. In addition to the responsibilities outlined in the </a:t>
            </a:r>
            <a:r>
              <a:rPr lang="en-US" dirty="0" smtClean="0">
                <a:effectLst/>
              </a:rPr>
              <a:t>Superintendent/ President’s </a:t>
            </a:r>
            <a:r>
              <a:rPr lang="en-US" dirty="0">
                <a:effectLst/>
              </a:rPr>
              <a:t>job description, he/she reports to the Board of Trustees and performs other duties assigned or delegated by the Board of Trustees. As stated in Policy 0.1 of the District Policy Manual, “The Board shall concern itself primarily with broad questions of policy, rather than with administrative </a:t>
            </a:r>
            <a:r>
              <a:rPr lang="en-US" dirty="0" smtClean="0">
                <a:effectLst/>
              </a:rPr>
              <a:t>details.”</a:t>
            </a:r>
            <a:endParaRPr lang="en-US" dirty="0">
              <a:effectLst/>
            </a:endParaRPr>
          </a:p>
          <a:p>
            <a:pPr marL="0" indent="0">
              <a:buNone/>
            </a:pPr>
            <a:endParaRPr lang="en-US" dirty="0"/>
          </a:p>
        </p:txBody>
      </p:sp>
    </p:spTree>
    <p:extLst>
      <p:ext uri="{BB962C8B-B14F-4D97-AF65-F5344CB8AC3E}">
        <p14:creationId xmlns:p14="http://schemas.microsoft.com/office/powerpoint/2010/main" val="2342422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D16349"/>
                </a:solidFill>
              </a:rPr>
              <a:t>Descriptive Summary</a:t>
            </a:r>
            <a:br>
              <a:rPr lang="en-US" b="1" dirty="0">
                <a:solidFill>
                  <a:srgbClr val="D16349"/>
                </a:solidFill>
              </a:rPr>
            </a:br>
            <a:r>
              <a:rPr lang="en-US" sz="2400" b="1" dirty="0">
                <a:solidFill>
                  <a:srgbClr val="D16349"/>
                </a:solidFill>
              </a:rPr>
              <a:t>(Paragraph </a:t>
            </a:r>
            <a:r>
              <a:rPr lang="en-US" sz="2400" b="1" dirty="0" smtClean="0">
                <a:solidFill>
                  <a:srgbClr val="D16349"/>
                </a:solidFill>
              </a:rPr>
              <a:t>4)</a:t>
            </a:r>
            <a:endParaRPr lang="en-US" b="1" dirty="0">
              <a:solidFill>
                <a:srgbClr val="D16349"/>
              </a:solidFill>
            </a:endParaRPr>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effectLst/>
              </a:rPr>
              <a:t>	The </a:t>
            </a:r>
            <a:r>
              <a:rPr lang="en-US" dirty="0">
                <a:effectLst/>
              </a:rPr>
              <a:t>Board of Trustees annually evaluates the performance of the Superintendent/President per Policy 0.20 </a:t>
            </a:r>
            <a:r>
              <a:rPr lang="en-US" dirty="0" smtClean="0">
                <a:effectLst/>
              </a:rPr>
              <a:t>and </a:t>
            </a:r>
            <a:r>
              <a:rPr lang="en-US" dirty="0">
                <a:effectLst/>
              </a:rPr>
              <a:t>invites input from the major constituent groups of the college. The evaluation includes meetings with representatives of the constituent groups prior to the annual retreat, a review of the Superintendent/President’s </a:t>
            </a:r>
            <a:r>
              <a:rPr lang="en-US" dirty="0" smtClean="0">
                <a:effectLst/>
              </a:rPr>
              <a:t>goals, </a:t>
            </a:r>
            <a:r>
              <a:rPr lang="en-US" dirty="0">
                <a:effectLst/>
              </a:rPr>
              <a:t>and the setting of new goals and evaluation at the retreat. The outcomes of the evaluation become part of the President’s permanent personnel file and the general outcome is shared with the college community at a Board meeting immediately following the </a:t>
            </a:r>
            <a:r>
              <a:rPr lang="en-US" dirty="0" smtClean="0">
                <a:effectLst/>
              </a:rPr>
              <a:t>evaluation.</a:t>
            </a:r>
          </a:p>
          <a:p>
            <a:pPr marL="0" indent="0">
              <a:buNone/>
            </a:pPr>
            <a:endParaRPr lang="en-US" dirty="0"/>
          </a:p>
        </p:txBody>
      </p:sp>
    </p:spTree>
    <p:extLst>
      <p:ext uri="{BB962C8B-B14F-4D97-AF65-F5344CB8AC3E}">
        <p14:creationId xmlns:p14="http://schemas.microsoft.com/office/powerpoint/2010/main" val="1405437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D16349"/>
                </a:solidFill>
              </a:rPr>
              <a:t>Self Evaluation</a:t>
            </a:r>
            <a:endParaRPr lang="en-US" b="1" dirty="0">
              <a:solidFill>
                <a:srgbClr val="D16349"/>
              </a:solidFill>
            </a:endParaRPr>
          </a:p>
        </p:txBody>
      </p:sp>
      <p:sp>
        <p:nvSpPr>
          <p:cNvPr id="3" name="Content Placeholder 2"/>
          <p:cNvSpPr>
            <a:spLocks noGrp="1"/>
          </p:cNvSpPr>
          <p:nvPr>
            <p:ph sz="quarter" idx="1"/>
          </p:nvPr>
        </p:nvSpPr>
        <p:spPr/>
        <p:txBody>
          <a:bodyPr>
            <a:normAutofit fontScale="92500"/>
          </a:bodyPr>
          <a:lstStyle/>
          <a:p>
            <a:pPr marL="0" indent="0">
              <a:buNone/>
            </a:pPr>
            <a:r>
              <a:rPr lang="en-US" u="sng" dirty="0" smtClean="0"/>
              <a:t>The College meets the Standard.</a:t>
            </a:r>
          </a:p>
          <a:p>
            <a:pPr marL="0" indent="0">
              <a:buNone/>
            </a:pPr>
            <a:r>
              <a:rPr lang="en-US" i="1" dirty="0" smtClean="0"/>
              <a:t>[Wanda’s comments—this section needs more explanation, such as:]</a:t>
            </a:r>
          </a:p>
          <a:p>
            <a:pPr marL="0" indent="0">
              <a:buNone/>
            </a:pPr>
            <a:r>
              <a:rPr lang="en-US" dirty="0" smtClean="0"/>
              <a:t>Although the College has had remarkable longevity of its presidents, the policies for selecting and evaluating the superintendent/president are firmly established and served the College well during its 2011-12 hiring process. Subsequent communications and actions involving the board and the president as well as regular evaluations demonstrate that the policies involving the president’s authority and accountability are being fully implemented.</a:t>
            </a:r>
            <a:endParaRPr lang="en-US" dirty="0"/>
          </a:p>
        </p:txBody>
      </p:sp>
    </p:spTree>
    <p:extLst>
      <p:ext uri="{BB962C8B-B14F-4D97-AF65-F5344CB8AC3E}">
        <p14:creationId xmlns:p14="http://schemas.microsoft.com/office/powerpoint/2010/main" val="679569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D16349"/>
                </a:solidFill>
              </a:rPr>
              <a:t>Actionable Improvement Plans</a:t>
            </a:r>
            <a:endParaRPr lang="en-US" b="1" dirty="0">
              <a:solidFill>
                <a:srgbClr val="D16349"/>
              </a:solidFill>
            </a:endParaRPr>
          </a:p>
        </p:txBody>
      </p:sp>
      <p:sp>
        <p:nvSpPr>
          <p:cNvPr id="3" name="Content Placeholder 2"/>
          <p:cNvSpPr>
            <a:spLocks noGrp="1"/>
          </p:cNvSpPr>
          <p:nvPr>
            <p:ph sz="quarter" idx="1"/>
          </p:nvPr>
        </p:nvSpPr>
        <p:spPr/>
        <p:txBody>
          <a:bodyPr/>
          <a:lstStyle/>
          <a:p>
            <a:pPr marL="0" indent="0">
              <a:buNone/>
            </a:pPr>
            <a:r>
              <a:rPr lang="en-US" b="1" dirty="0" smtClean="0"/>
              <a:t>None.</a:t>
            </a:r>
          </a:p>
          <a:p>
            <a:pPr marL="0" indent="0">
              <a:buNone/>
            </a:pPr>
            <a:endParaRPr lang="en-US" b="1" dirty="0"/>
          </a:p>
          <a:p>
            <a:pPr marL="0" indent="0" algn="ctr">
              <a:buNone/>
            </a:pPr>
            <a:r>
              <a:rPr lang="en-US" b="1" dirty="0" smtClean="0"/>
              <a:t>__________________________________</a:t>
            </a:r>
          </a:p>
          <a:p>
            <a:pPr marL="0" indent="0">
              <a:buNone/>
            </a:pPr>
            <a:endParaRPr lang="en-US" b="1" dirty="0" smtClean="0"/>
          </a:p>
          <a:p>
            <a:pPr marL="0" indent="0" algn="ctr">
              <a:buNone/>
            </a:pPr>
            <a:r>
              <a:rPr lang="en-US" sz="3600" b="1" i="1" dirty="0" smtClean="0"/>
              <a:t>Questions? Comments? Suggestions?</a:t>
            </a:r>
            <a:endParaRPr lang="en-US" sz="3600" b="1" i="1" dirty="0"/>
          </a:p>
        </p:txBody>
      </p:sp>
    </p:spTree>
    <p:extLst>
      <p:ext uri="{BB962C8B-B14F-4D97-AF65-F5344CB8AC3E}">
        <p14:creationId xmlns:p14="http://schemas.microsoft.com/office/powerpoint/2010/main" val="19151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Today’s Presentation</a:t>
            </a:r>
            <a:endParaRPr lang="en-US" b="1" dirty="0">
              <a:solidFill>
                <a:schemeClr val="accent1"/>
              </a:solidFill>
            </a:endParaRPr>
          </a:p>
        </p:txBody>
      </p:sp>
      <p:sp>
        <p:nvSpPr>
          <p:cNvPr id="3" name="Content Placeholder 2"/>
          <p:cNvSpPr>
            <a:spLocks noGrp="1"/>
          </p:cNvSpPr>
          <p:nvPr>
            <p:ph sz="quarter" idx="1"/>
          </p:nvPr>
        </p:nvSpPr>
        <p:spPr/>
        <p:txBody>
          <a:bodyPr/>
          <a:lstStyle/>
          <a:p>
            <a:r>
              <a:rPr lang="en-US" dirty="0" smtClean="0"/>
              <a:t>Provide an update on the Self Evaluation process</a:t>
            </a:r>
          </a:p>
          <a:p>
            <a:r>
              <a:rPr lang="en-US" dirty="0" smtClean="0"/>
              <a:t>Preview Standard IV.B.1, which addresses Board involvement in college governance</a:t>
            </a:r>
          </a:p>
          <a:p>
            <a:r>
              <a:rPr lang="en-US" dirty="0" smtClean="0"/>
              <a:t>Set the stage for the next steps towards our accreditation reaffirmation in 2015</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D16349"/>
                </a:solidFill>
              </a:rPr>
              <a:t>What’s Next?</a:t>
            </a:r>
            <a:endParaRPr lang="en-US" b="1" dirty="0">
              <a:solidFill>
                <a:srgbClr val="D16349"/>
              </a:solidFill>
            </a:endParaRPr>
          </a:p>
        </p:txBody>
      </p:sp>
      <p:sp>
        <p:nvSpPr>
          <p:cNvPr id="3" name="Content Placeholder 2"/>
          <p:cNvSpPr>
            <a:spLocks noGrp="1"/>
          </p:cNvSpPr>
          <p:nvPr>
            <p:ph sz="quarter" idx="1"/>
          </p:nvPr>
        </p:nvSpPr>
        <p:spPr/>
        <p:txBody>
          <a:bodyPr/>
          <a:lstStyle/>
          <a:p>
            <a:r>
              <a:rPr lang="en-US" dirty="0" smtClean="0"/>
              <a:t>Completion of Final Draft over the summer.</a:t>
            </a:r>
          </a:p>
          <a:p>
            <a:r>
              <a:rPr lang="en-US" dirty="0" smtClean="0"/>
              <a:t>Board comments and questions regarding Standard IV.B.1 due to Mary Kay Rudolph before the July </a:t>
            </a:r>
            <a:r>
              <a:rPr lang="en-US" dirty="0"/>
              <a:t>b</a:t>
            </a:r>
            <a:r>
              <a:rPr lang="en-US" dirty="0" smtClean="0"/>
              <a:t>oard meeting.</a:t>
            </a:r>
          </a:p>
          <a:p>
            <a:r>
              <a:rPr lang="en-US" dirty="0" smtClean="0"/>
              <a:t>Graphics Department will have printed draft ready for October Board meeting.</a:t>
            </a:r>
          </a:p>
          <a:p>
            <a:r>
              <a:rPr lang="en-US" dirty="0" smtClean="0"/>
              <a:t>Board approves Self Evaluation at December 9 Board meeting.</a:t>
            </a:r>
          </a:p>
          <a:p>
            <a:r>
              <a:rPr lang="en-US" dirty="0" smtClean="0"/>
              <a:t>Visiting team receives copies of Self Evaluation and related documents January 2015.</a:t>
            </a:r>
            <a:endParaRPr lang="en-US" dirty="0"/>
          </a:p>
        </p:txBody>
      </p:sp>
    </p:spTree>
    <p:extLst>
      <p:ext uri="{BB962C8B-B14F-4D97-AF65-F5344CB8AC3E}">
        <p14:creationId xmlns:p14="http://schemas.microsoft.com/office/powerpoint/2010/main" val="2680630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6450" y="2757502"/>
            <a:ext cx="7580376" cy="2307557"/>
          </a:xfrm>
        </p:spPr>
        <p:txBody>
          <a:bodyPr>
            <a:noAutofit/>
          </a:bodyPr>
          <a:lstStyle/>
          <a:p>
            <a:r>
              <a:rPr lang="en-US" sz="2400" b="1" cap="none" dirty="0" smtClean="0"/>
              <a:t>Accreditation Website: </a:t>
            </a:r>
          </a:p>
          <a:p>
            <a:r>
              <a:rPr lang="en-US" sz="2400" cap="none" dirty="0" smtClean="0">
                <a:hlinkClick r:id="rId2"/>
              </a:rPr>
              <a:t>www.santarosa.edu/accred2015</a:t>
            </a:r>
            <a:endParaRPr lang="en-US" sz="2400" cap="none" dirty="0" smtClean="0"/>
          </a:p>
          <a:p>
            <a:endParaRPr lang="en-US" sz="2400" cap="none" dirty="0" smtClean="0"/>
          </a:p>
          <a:p>
            <a:r>
              <a:rPr lang="en-US" sz="2400" b="1" cap="none" dirty="0" smtClean="0"/>
              <a:t>Contacts</a:t>
            </a:r>
            <a:r>
              <a:rPr lang="en-US" sz="2400" cap="none" dirty="0" smtClean="0"/>
              <a:t>: </a:t>
            </a:r>
          </a:p>
          <a:p>
            <a:r>
              <a:rPr lang="en-US" sz="2400" cap="none" dirty="0" smtClean="0"/>
              <a:t>Mary Kay Rudolph </a:t>
            </a:r>
            <a:r>
              <a:rPr lang="en-US" sz="2400" cap="none" dirty="0" smtClean="0">
                <a:hlinkClick r:id="rId3"/>
              </a:rPr>
              <a:t>mrudolph@santarosa.edu</a:t>
            </a:r>
            <a:endParaRPr lang="en-US" sz="2400" cap="none" dirty="0" smtClean="0"/>
          </a:p>
          <a:p>
            <a:r>
              <a:rPr lang="en-US" sz="2400" cap="none" dirty="0" smtClean="0"/>
              <a:t>Wanda </a:t>
            </a:r>
            <a:r>
              <a:rPr lang="en-US" sz="2400" cap="none" dirty="0" err="1" smtClean="0"/>
              <a:t>Burzycki</a:t>
            </a:r>
            <a:r>
              <a:rPr lang="en-US" sz="2400" cap="none" dirty="0" smtClean="0"/>
              <a:t> </a:t>
            </a:r>
            <a:r>
              <a:rPr lang="en-US" sz="2400" cap="none" dirty="0" smtClean="0">
                <a:hlinkClick r:id="rId4"/>
              </a:rPr>
              <a:t>wburzycki@santarosa.edu</a:t>
            </a:r>
            <a:endParaRPr lang="en-US" sz="2400" cap="none" dirty="0" smtClean="0"/>
          </a:p>
          <a:p>
            <a:endParaRPr lang="en-US" sz="2400" dirty="0"/>
          </a:p>
        </p:txBody>
      </p:sp>
      <p:sp>
        <p:nvSpPr>
          <p:cNvPr id="2" name="Title 1"/>
          <p:cNvSpPr>
            <a:spLocks noGrp="1"/>
          </p:cNvSpPr>
          <p:nvPr>
            <p:ph type="title"/>
          </p:nvPr>
        </p:nvSpPr>
        <p:spPr>
          <a:xfrm>
            <a:off x="806450" y="0"/>
            <a:ext cx="7580376" cy="1853590"/>
          </a:xfrm>
        </p:spPr>
        <p:txBody>
          <a:bodyPr/>
          <a:lstStyle/>
          <a:p>
            <a:r>
              <a:rPr lang="en-US" dirty="0" smtClean="0"/>
              <a:t>Thank you!</a:t>
            </a:r>
            <a:br>
              <a:rPr lang="en-US" dirty="0" smtClean="0"/>
            </a:br>
            <a:endParaRPr lang="en-US" dirty="0"/>
          </a:p>
        </p:txBody>
      </p:sp>
    </p:spTree>
    <p:extLst>
      <p:ext uri="{BB962C8B-B14F-4D97-AF65-F5344CB8AC3E}">
        <p14:creationId xmlns:p14="http://schemas.microsoft.com/office/powerpoint/2010/main" val="3243620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D16349"/>
                </a:solidFill>
              </a:rPr>
              <a:t>Outcomes</a:t>
            </a:r>
            <a:endParaRPr lang="en-US" b="1" dirty="0">
              <a:solidFill>
                <a:srgbClr val="D16349"/>
              </a:solidFill>
            </a:endParaRPr>
          </a:p>
        </p:txBody>
      </p:sp>
      <p:sp>
        <p:nvSpPr>
          <p:cNvPr id="3" name="Content Placeholder 2"/>
          <p:cNvSpPr>
            <a:spLocks noGrp="1"/>
          </p:cNvSpPr>
          <p:nvPr>
            <p:ph sz="quarter" idx="1"/>
          </p:nvPr>
        </p:nvSpPr>
        <p:spPr/>
        <p:txBody>
          <a:bodyPr/>
          <a:lstStyle/>
          <a:p>
            <a:pPr>
              <a:buNone/>
            </a:pPr>
            <a:r>
              <a:rPr lang="en-US" dirty="0" smtClean="0"/>
              <a:t>Board trustees will: </a:t>
            </a:r>
          </a:p>
          <a:p>
            <a:r>
              <a:rPr lang="en-US" dirty="0" smtClean="0"/>
              <a:t>Be prepared to review Standard IV.B.1 and provide feedback as needed</a:t>
            </a:r>
          </a:p>
          <a:p>
            <a:r>
              <a:rPr lang="en-US" dirty="0" smtClean="0"/>
              <a:t>Understand their role in this stage of the accreditation process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D16349"/>
                </a:solidFill>
              </a:rPr>
              <a:t>Structure of the Self Evaluation Report</a:t>
            </a:r>
            <a:endParaRPr lang="en-US" b="1" dirty="0">
              <a:solidFill>
                <a:srgbClr val="D16349"/>
              </a:solidFill>
            </a:endParaRPr>
          </a:p>
        </p:txBody>
      </p:sp>
      <p:sp>
        <p:nvSpPr>
          <p:cNvPr id="3" name="Content Placeholder 2"/>
          <p:cNvSpPr>
            <a:spLocks noGrp="1"/>
          </p:cNvSpPr>
          <p:nvPr>
            <p:ph sz="quarter" idx="1"/>
          </p:nvPr>
        </p:nvSpPr>
        <p:spPr/>
        <p:txBody>
          <a:bodyPr/>
          <a:lstStyle/>
          <a:p>
            <a:pPr marL="0" indent="0">
              <a:buNone/>
            </a:pPr>
            <a:r>
              <a:rPr lang="en-US" b="1" dirty="0" smtClean="0"/>
              <a:t>4 Standards: </a:t>
            </a:r>
          </a:p>
          <a:p>
            <a:r>
              <a:rPr lang="en-US" dirty="0" smtClean="0"/>
              <a:t>I. Institutional Mission and Effectiveness</a:t>
            </a:r>
          </a:p>
          <a:p>
            <a:r>
              <a:rPr lang="en-US" dirty="0" smtClean="0"/>
              <a:t>II. Student Learning Programs and Services</a:t>
            </a:r>
          </a:p>
          <a:p>
            <a:r>
              <a:rPr lang="en-US" dirty="0" smtClean="0"/>
              <a:t>III. Resources</a:t>
            </a:r>
          </a:p>
          <a:p>
            <a:r>
              <a:rPr lang="en-US" b="1" dirty="0" smtClean="0"/>
              <a:t>IV. Leadership and Governance</a:t>
            </a:r>
            <a:endParaRPr lang="en-US" b="1" dirty="0"/>
          </a:p>
        </p:txBody>
      </p:sp>
    </p:spTree>
    <p:extLst>
      <p:ext uri="{BB962C8B-B14F-4D97-AF65-F5344CB8AC3E}">
        <p14:creationId xmlns:p14="http://schemas.microsoft.com/office/powerpoint/2010/main" val="1619141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D16349"/>
                </a:solidFill>
              </a:rPr>
              <a:t>IV.B.1. Board and Administrative Organization</a:t>
            </a:r>
            <a:endParaRPr lang="en-US" sz="3600" b="1" dirty="0">
              <a:solidFill>
                <a:srgbClr val="D16349"/>
              </a:solidFill>
            </a:endParaRPr>
          </a:p>
        </p:txBody>
      </p:sp>
      <p:sp>
        <p:nvSpPr>
          <p:cNvPr id="3" name="Content Placeholder 2"/>
          <p:cNvSpPr>
            <a:spLocks noGrp="1"/>
          </p:cNvSpPr>
          <p:nvPr>
            <p:ph sz="quarter" idx="1"/>
          </p:nvPr>
        </p:nvSpPr>
        <p:spPr/>
        <p:txBody>
          <a:bodyPr>
            <a:normAutofit/>
          </a:bodyPr>
          <a:lstStyle/>
          <a:p>
            <a:pPr marL="0" indent="0">
              <a:buNone/>
            </a:pPr>
            <a:r>
              <a:rPr lang="en-US" b="1" dirty="0" smtClean="0"/>
              <a:t>Descriptive Summary</a:t>
            </a:r>
          </a:p>
          <a:p>
            <a:r>
              <a:rPr lang="en-US" dirty="0" smtClean="0"/>
              <a:t>How do we meet the Standard?</a:t>
            </a:r>
          </a:p>
          <a:p>
            <a:r>
              <a:rPr lang="en-US" dirty="0" smtClean="0"/>
              <a:t>How do we </a:t>
            </a:r>
            <a:r>
              <a:rPr lang="en-US" u="sng" dirty="0" smtClean="0"/>
              <a:t>know</a:t>
            </a:r>
            <a:r>
              <a:rPr lang="en-US" dirty="0" smtClean="0"/>
              <a:t> we meet it? (Evidence)</a:t>
            </a:r>
          </a:p>
          <a:p>
            <a:pPr marL="0" indent="0">
              <a:buNone/>
            </a:pPr>
            <a:r>
              <a:rPr lang="en-US" b="1" dirty="0" smtClean="0"/>
              <a:t>Self Evaluation</a:t>
            </a:r>
          </a:p>
          <a:p>
            <a:r>
              <a:rPr lang="en-US" dirty="0" smtClean="0"/>
              <a:t>How </a:t>
            </a:r>
            <a:r>
              <a:rPr lang="en-US" u="sng" dirty="0" smtClean="0"/>
              <a:t>well </a:t>
            </a:r>
            <a:r>
              <a:rPr lang="en-US" dirty="0" smtClean="0"/>
              <a:t>do we meet the Standard?</a:t>
            </a:r>
          </a:p>
          <a:p>
            <a:pPr marL="0" indent="0">
              <a:buNone/>
            </a:pPr>
            <a:r>
              <a:rPr lang="en-US" b="1" dirty="0" smtClean="0"/>
              <a:t>Actionable Improvement Plan</a:t>
            </a:r>
          </a:p>
          <a:p>
            <a:r>
              <a:rPr lang="en-US" dirty="0" smtClean="0"/>
              <a:t>Have we identified an area for improvement, set goals, and determined the action required to meet those goals?</a:t>
            </a:r>
          </a:p>
          <a:p>
            <a:pPr marL="0" indent="0">
              <a:buNone/>
            </a:pPr>
            <a:endParaRPr lang="en-US" dirty="0"/>
          </a:p>
        </p:txBody>
      </p:sp>
    </p:spTree>
    <p:extLst>
      <p:ext uri="{BB962C8B-B14F-4D97-AF65-F5344CB8AC3E}">
        <p14:creationId xmlns:p14="http://schemas.microsoft.com/office/powerpoint/2010/main" val="2612348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D16349"/>
                </a:solidFill>
              </a:rPr>
              <a:t>Use </a:t>
            </a:r>
            <a:r>
              <a:rPr lang="en-US" b="1" i="1" dirty="0" smtClean="0">
                <a:solidFill>
                  <a:srgbClr val="D16349"/>
                </a:solidFill>
              </a:rPr>
              <a:t>Guideline</a:t>
            </a:r>
            <a:r>
              <a:rPr lang="en-US" b="1" dirty="0" smtClean="0">
                <a:solidFill>
                  <a:srgbClr val="D16349"/>
                </a:solidFill>
              </a:rPr>
              <a:t> Questions</a:t>
            </a:r>
            <a:endParaRPr lang="en-US" b="1" dirty="0">
              <a:solidFill>
                <a:srgbClr val="D16349"/>
              </a:solidFill>
            </a:endParaRPr>
          </a:p>
        </p:txBody>
      </p:sp>
      <p:sp>
        <p:nvSpPr>
          <p:cNvPr id="3" name="Content Placeholder 2"/>
          <p:cNvSpPr>
            <a:spLocks noGrp="1"/>
          </p:cNvSpPr>
          <p:nvPr>
            <p:ph sz="quarter" idx="1"/>
          </p:nvPr>
        </p:nvSpPr>
        <p:spPr/>
        <p:txBody>
          <a:bodyPr/>
          <a:lstStyle/>
          <a:p>
            <a:pPr marL="0" indent="0">
              <a:buNone/>
            </a:pPr>
            <a:r>
              <a:rPr lang="en-US" dirty="0" smtClean="0"/>
              <a:t>See page _____ in your Board meeting materials.</a:t>
            </a:r>
          </a:p>
          <a:p>
            <a:r>
              <a:rPr lang="en-US" dirty="0" smtClean="0"/>
              <a:t>These are questions that ACCJC suggests that visiting team members use as they evaluate an institution in relation to each Standard.</a:t>
            </a:r>
          </a:p>
          <a:p>
            <a:r>
              <a:rPr lang="en-US" dirty="0" smtClean="0"/>
              <a:t>The answers to the questions should be integrated within the response to the Standard and should have evidence to back them.</a:t>
            </a:r>
            <a:endParaRPr lang="en-US" dirty="0"/>
          </a:p>
        </p:txBody>
      </p:sp>
    </p:spTree>
    <p:extLst>
      <p:ext uri="{BB962C8B-B14F-4D97-AF65-F5344CB8AC3E}">
        <p14:creationId xmlns:p14="http://schemas.microsoft.com/office/powerpoint/2010/main" val="3786733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D16349"/>
                </a:solidFill>
              </a:rPr>
              <a:t>Standard IV.B.1.f</a:t>
            </a:r>
            <a:endParaRPr lang="en-US" b="1" dirty="0">
              <a:solidFill>
                <a:srgbClr val="D16349"/>
              </a:solidFill>
            </a:endParaRPr>
          </a:p>
        </p:txBody>
      </p:sp>
      <p:sp>
        <p:nvSpPr>
          <p:cNvPr id="3" name="Content Placeholder 2"/>
          <p:cNvSpPr>
            <a:spLocks noGrp="1"/>
          </p:cNvSpPr>
          <p:nvPr>
            <p:ph sz="quarter" idx="1"/>
          </p:nvPr>
        </p:nvSpPr>
        <p:spPr/>
        <p:txBody>
          <a:bodyPr>
            <a:normAutofit lnSpcReduction="10000"/>
          </a:bodyPr>
          <a:lstStyle/>
          <a:p>
            <a:pPr marL="0" indent="0">
              <a:buNone/>
            </a:pPr>
            <a:r>
              <a:rPr lang="en-US" b="1" dirty="0">
                <a:effectLst/>
              </a:rPr>
              <a:t>The governing board has a program for board development and new member orientation. It has a mechanism for providing for continuity of board membership and staggered terms of office. </a:t>
            </a:r>
            <a:endParaRPr lang="en-US" b="1" dirty="0" smtClean="0">
              <a:effectLst/>
            </a:endParaRPr>
          </a:p>
          <a:p>
            <a:pPr marL="0" indent="0">
              <a:buNone/>
            </a:pPr>
            <a:r>
              <a:rPr lang="en-US" b="1" i="1" dirty="0" smtClean="0">
                <a:effectLst/>
              </a:rPr>
              <a:t>Reframe into questions:</a:t>
            </a:r>
          </a:p>
          <a:p>
            <a:pPr marL="0" indent="0">
              <a:buNone/>
            </a:pPr>
            <a:r>
              <a:rPr lang="en-US" u="sng" dirty="0" smtClean="0">
                <a:effectLst/>
              </a:rPr>
              <a:t>Does </a:t>
            </a:r>
            <a:r>
              <a:rPr lang="en-US" dirty="0" smtClean="0">
                <a:effectLst/>
              </a:rPr>
              <a:t>the </a:t>
            </a:r>
            <a:r>
              <a:rPr lang="en-US" dirty="0">
                <a:effectLst/>
              </a:rPr>
              <a:t>governing board </a:t>
            </a:r>
            <a:r>
              <a:rPr lang="en-US" dirty="0" smtClean="0">
                <a:effectLst/>
              </a:rPr>
              <a:t>have a </a:t>
            </a:r>
            <a:r>
              <a:rPr lang="en-US" dirty="0">
                <a:effectLst/>
              </a:rPr>
              <a:t>program for board development and new member </a:t>
            </a:r>
            <a:r>
              <a:rPr lang="en-US" dirty="0" smtClean="0">
                <a:effectLst/>
              </a:rPr>
              <a:t>orientation?</a:t>
            </a:r>
          </a:p>
          <a:p>
            <a:pPr marL="0" indent="0">
              <a:buNone/>
            </a:pPr>
            <a:r>
              <a:rPr lang="en-US" u="sng" dirty="0" smtClean="0">
                <a:effectLst/>
              </a:rPr>
              <a:t>Does</a:t>
            </a:r>
            <a:r>
              <a:rPr lang="en-US" dirty="0" smtClean="0">
                <a:effectLst/>
              </a:rPr>
              <a:t> the board have a </a:t>
            </a:r>
            <a:r>
              <a:rPr lang="en-US" dirty="0">
                <a:effectLst/>
              </a:rPr>
              <a:t>mechanism for providing for continuity of board membership and staggered terms of </a:t>
            </a:r>
            <a:r>
              <a:rPr lang="en-US" dirty="0" smtClean="0">
                <a:effectLst/>
              </a:rPr>
              <a:t>office</a:t>
            </a:r>
            <a:r>
              <a:rPr lang="en-US" dirty="0">
                <a:effectLst/>
              </a:rPr>
              <a:t>?</a:t>
            </a:r>
          </a:p>
          <a:p>
            <a:pPr marL="0" indent="0">
              <a:buNone/>
            </a:pPr>
            <a:endParaRPr lang="en-US" dirty="0"/>
          </a:p>
        </p:txBody>
      </p:sp>
    </p:spTree>
    <p:extLst>
      <p:ext uri="{BB962C8B-B14F-4D97-AF65-F5344CB8AC3E}">
        <p14:creationId xmlns:p14="http://schemas.microsoft.com/office/powerpoint/2010/main" val="1857326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D16349"/>
                </a:solidFill>
                <a:effectLst/>
              </a:rPr>
              <a:t>Descriptive </a:t>
            </a:r>
            <a:r>
              <a:rPr lang="en-US" b="1" dirty="0" smtClean="0">
                <a:solidFill>
                  <a:srgbClr val="D16349"/>
                </a:solidFill>
                <a:effectLst/>
              </a:rPr>
              <a:t>Summary</a:t>
            </a:r>
            <a:br>
              <a:rPr lang="en-US" b="1" dirty="0" smtClean="0">
                <a:solidFill>
                  <a:srgbClr val="D16349"/>
                </a:solidFill>
                <a:effectLst/>
              </a:rPr>
            </a:br>
            <a:r>
              <a:rPr lang="en-US" sz="2400" b="1" dirty="0" smtClean="0">
                <a:solidFill>
                  <a:srgbClr val="D16349"/>
                </a:solidFill>
                <a:effectLst/>
              </a:rPr>
              <a:t>(Paragraph 1)</a:t>
            </a:r>
            <a:endParaRPr lang="en-US" sz="2400" b="1" dirty="0">
              <a:solidFill>
                <a:srgbClr val="D16349"/>
              </a:solidFill>
            </a:endParaRPr>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effectLst/>
              </a:rPr>
              <a:t>The </a:t>
            </a:r>
            <a:r>
              <a:rPr lang="en-US" dirty="0">
                <a:effectLst/>
              </a:rPr>
              <a:t>Sonoma County Junior College District Board of Trustees is a publicly elected body consisting of seven members, plus a Student Trustee who is elected annually by the student body. To provide appropriate representation of the public interest, Board Policy 0.4 divides the composition of the seven publicly elected members into areas representing the various geographic areas of the district. Trustee terms are staggered by an election process that opens only a portion of the seven seats every two years; each term is for four years, </a:t>
            </a:r>
            <a:r>
              <a:rPr lang="en-US" dirty="0" smtClean="0">
                <a:effectLst/>
              </a:rPr>
              <a:t>except for </a:t>
            </a:r>
            <a:r>
              <a:rPr lang="en-US" dirty="0">
                <a:effectLst/>
              </a:rPr>
              <a:t>the Student Trustee, which is one year.</a:t>
            </a:r>
          </a:p>
          <a:p>
            <a:endParaRPr lang="en-US" dirty="0"/>
          </a:p>
        </p:txBody>
      </p:sp>
    </p:spTree>
    <p:extLst>
      <p:ext uri="{BB962C8B-B14F-4D97-AF65-F5344CB8AC3E}">
        <p14:creationId xmlns:p14="http://schemas.microsoft.com/office/powerpoint/2010/main" val="3810837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D16349"/>
                </a:solidFill>
                <a:effectLst/>
              </a:rPr>
              <a:t>Descriptive Summary</a:t>
            </a:r>
            <a:br>
              <a:rPr lang="en-US" b="1" dirty="0">
                <a:solidFill>
                  <a:srgbClr val="D16349"/>
                </a:solidFill>
                <a:effectLst/>
              </a:rPr>
            </a:br>
            <a:r>
              <a:rPr lang="en-US" sz="2400" b="1" dirty="0">
                <a:solidFill>
                  <a:srgbClr val="D16349"/>
                </a:solidFill>
                <a:effectLst/>
              </a:rPr>
              <a:t>(Paragraph </a:t>
            </a:r>
            <a:r>
              <a:rPr lang="en-US" sz="2400" b="1" dirty="0" smtClean="0">
                <a:solidFill>
                  <a:srgbClr val="D16349"/>
                </a:solidFill>
                <a:effectLst/>
              </a:rPr>
              <a:t>2)</a:t>
            </a:r>
            <a:endParaRPr lang="en-US" b="1" dirty="0">
              <a:solidFill>
                <a:srgbClr val="D16349"/>
              </a:solidFill>
            </a:endParaRPr>
          </a:p>
        </p:txBody>
      </p:sp>
      <p:sp>
        <p:nvSpPr>
          <p:cNvPr id="3" name="Content Placeholder 2"/>
          <p:cNvSpPr>
            <a:spLocks noGrp="1"/>
          </p:cNvSpPr>
          <p:nvPr>
            <p:ph sz="quarter" idx="1"/>
          </p:nvPr>
        </p:nvSpPr>
        <p:spPr>
          <a:xfrm>
            <a:off x="419568" y="1513318"/>
            <a:ext cx="8516066" cy="5344682"/>
          </a:xfrm>
        </p:spPr>
        <p:txBody>
          <a:bodyPr>
            <a:normAutofit fontScale="85000" lnSpcReduction="20000"/>
          </a:bodyPr>
          <a:lstStyle/>
          <a:p>
            <a:pPr marL="0" indent="0">
              <a:buNone/>
            </a:pPr>
            <a:r>
              <a:rPr lang="en-US" dirty="0">
                <a:effectLst/>
              </a:rPr>
              <a:t>Policy 0.30 states that the Superintendent/President shall develop and conduct an orientation for each new Trustee, including the Student Trustee, within two months of election to the Board. All Trustees are required to participate in an annual retreat at the start of each calendar year, an occasion that begins the mentoring process for new Board members. New trustees attend the earliest possible session of the annual statewide Community College League of California (CCLC) orientation. Every Board member is expected to attend the CCLC new board orientation with the participation of the Superintendent</a:t>
            </a:r>
            <a:r>
              <a:rPr lang="en-US" dirty="0" smtClean="0">
                <a:effectLst/>
              </a:rPr>
              <a:t>/ President</a:t>
            </a:r>
            <a:r>
              <a:rPr lang="en-US" dirty="0">
                <a:effectLst/>
              </a:rPr>
              <a:t>. In addition, the Board shares membership in several statewide organizations, including CCLC, the Accrediting Commission for Community and Junior Colleges (ACCJC), the American Association of Community Colleges (AACC), the Council for Higher Education Accreditation (CHEA), the League for Innovation in the Community College, and the California Community Colleges Trustees (CCCT) organization. </a:t>
            </a:r>
          </a:p>
        </p:txBody>
      </p:sp>
    </p:spTree>
    <p:extLst>
      <p:ext uri="{BB962C8B-B14F-4D97-AF65-F5344CB8AC3E}">
        <p14:creationId xmlns:p14="http://schemas.microsoft.com/office/powerpoint/2010/main" val="306063955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1562</TotalTime>
  <Words>1130</Words>
  <Application>Microsoft Office PowerPoint</Application>
  <PresentationFormat>On-screen Show (4:3)</PresentationFormat>
  <Paragraphs>78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Georgia</vt:lpstr>
      <vt:lpstr>Wingdings</vt:lpstr>
      <vt:lpstr>Wingdings 2</vt:lpstr>
      <vt:lpstr>Civic</vt:lpstr>
      <vt:lpstr>Accreditation  and the Role of the Board</vt:lpstr>
      <vt:lpstr>Today’s Presentation</vt:lpstr>
      <vt:lpstr>Outcomes</vt:lpstr>
      <vt:lpstr>Structure of the Self Evaluation Report</vt:lpstr>
      <vt:lpstr>IV.B.1. Board and Administrative Organization</vt:lpstr>
      <vt:lpstr>Use Guideline Questions</vt:lpstr>
      <vt:lpstr>Standard IV.B.1.f</vt:lpstr>
      <vt:lpstr>Descriptive Summary (Paragraph 1)</vt:lpstr>
      <vt:lpstr>Descriptive Summary (Paragraph 2)</vt:lpstr>
      <vt:lpstr>Descriptive Summary (Paragraph 3)</vt:lpstr>
      <vt:lpstr>Self Evaluation</vt:lpstr>
      <vt:lpstr>Actionable Improvement Plans</vt:lpstr>
      <vt:lpstr>IV.B.1.j</vt:lpstr>
      <vt:lpstr>Descriptive Summary (Paragraph 1-2)</vt:lpstr>
      <vt:lpstr>Descriptive Summary (Paragraph 2, cont.)</vt:lpstr>
      <vt:lpstr>Descriptive Summary (Paragraph 3)</vt:lpstr>
      <vt:lpstr>Descriptive Summary (Paragraph 4)</vt:lpstr>
      <vt:lpstr>Self Evaluation</vt:lpstr>
      <vt:lpstr>Actionable Improvement Plans</vt:lpstr>
      <vt:lpstr>What’s Next?</vt:lpstr>
      <vt:lpstr>Thank you! </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Accreditation and the Role of the Board</dc:title>
  <dc:creator>Marc Mager</dc:creator>
  <cp:lastModifiedBy>Thompson, Robert</cp:lastModifiedBy>
  <cp:revision>13</cp:revision>
  <cp:lastPrinted>2014-06-06T22:10:00Z</cp:lastPrinted>
  <dcterms:created xsi:type="dcterms:W3CDTF">2014-06-05T22:51:50Z</dcterms:created>
  <dcterms:modified xsi:type="dcterms:W3CDTF">2014-06-09T22:21:57Z</dcterms:modified>
</cp:coreProperties>
</file>