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7" r:id="rId19"/>
    <p:sldId id="279" r:id="rId20"/>
    <p:sldId id="280" r:id="rId21"/>
    <p:sldId id="276" r:id="rId22"/>
    <p:sldId id="281" r:id="rId23"/>
    <p:sldId id="282" r:id="rId24"/>
    <p:sldId id="273" r:id="rId25"/>
    <p:sldId id="274" r:id="rId26"/>
    <p:sldId id="283" r:id="rId27"/>
    <p:sldId id="284" r:id="rId28"/>
    <p:sldId id="286" r:id="rId29"/>
    <p:sldId id="287"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752"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6E4FF-D2B0-7B49-AF53-6302AFC06917}" type="datetimeFigureOut">
              <a:rPr lang="en-US" smtClean="0"/>
              <a:t>8/15/13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C815D-D18C-5A44-B6B8-CAB11C2C88E0}" type="slidenum">
              <a:rPr lang="en-US" smtClean="0"/>
              <a:t>‹#›</a:t>
            </a:fld>
            <a:endParaRPr lang="en-US"/>
          </a:p>
        </p:txBody>
      </p:sp>
    </p:spTree>
    <p:extLst>
      <p:ext uri="{BB962C8B-B14F-4D97-AF65-F5344CB8AC3E}">
        <p14:creationId xmlns:p14="http://schemas.microsoft.com/office/powerpoint/2010/main" val="2094446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tries parsing </a:t>
            </a:r>
            <a:endParaRPr lang="en-US" dirty="0"/>
          </a:p>
        </p:txBody>
      </p:sp>
      <p:sp>
        <p:nvSpPr>
          <p:cNvPr id="4" name="Slide Number Placeholder 3"/>
          <p:cNvSpPr>
            <a:spLocks noGrp="1"/>
          </p:cNvSpPr>
          <p:nvPr>
            <p:ph type="sldNum" sz="quarter" idx="10"/>
          </p:nvPr>
        </p:nvSpPr>
        <p:spPr/>
        <p:txBody>
          <a:bodyPr/>
          <a:lstStyle/>
          <a:p>
            <a:fld id="{061C815D-D18C-5A44-B6B8-CAB11C2C88E0}" type="slidenum">
              <a:rPr lang="en-US" smtClean="0"/>
              <a:t>7</a:t>
            </a:fld>
            <a:endParaRPr lang="en-US"/>
          </a:p>
        </p:txBody>
      </p:sp>
    </p:spTree>
    <p:extLst>
      <p:ext uri="{BB962C8B-B14F-4D97-AF65-F5344CB8AC3E}">
        <p14:creationId xmlns:p14="http://schemas.microsoft.com/office/powerpoint/2010/main" val="21343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8/15/13</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DF66AD8-BC4A-4004-9882-414398D930CA}" type="datetimeFigureOut">
              <a:rPr lang="en-US" smtClean="0"/>
              <a:t>8/15/13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B9D2C864-9362-43C7-A136-D9C41D93A96D}"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8/15/13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8/15/13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8/15/13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8/15/13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8/15/13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DF66AD8-BC4A-4004-9882-414398D930CA}" type="datetimeFigureOut">
              <a:rPr lang="en-US" smtClean="0"/>
              <a:t>8/15/13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B9D2C864-9362-43C7-A136-D9C41D93A9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DF66AD8-BC4A-4004-9882-414398D930CA}" type="datetimeFigureOut">
              <a:rPr lang="en-US" smtClean="0"/>
              <a:t>8/15/13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cjc.org/all-commission-publications-polici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cjc.org/recent-commission-action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 Id="rId3" Type="http://schemas.openxmlformats.org/officeDocument/2006/relationships/hyperlink" Target="http://www.santarosa.edu/accreditation2015/index.ph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antarosa.edu/accreditation2015/index.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accjc.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Start Making Sense:</a:t>
            </a:r>
            <a:br>
              <a:rPr lang="en-US" b="1" dirty="0" smtClean="0"/>
            </a:br>
            <a:r>
              <a:rPr lang="en-US" dirty="0"/>
              <a:t>Writing </a:t>
            </a:r>
            <a:r>
              <a:rPr lang="en-US" dirty="0" smtClean="0"/>
              <a:t>the </a:t>
            </a:r>
            <a:r>
              <a:rPr lang="en-US" dirty="0"/>
              <a:t>Accreditation Self Evaluation</a:t>
            </a:r>
            <a:br>
              <a:rPr lang="en-US" dirty="0"/>
            </a:br>
            <a:endParaRPr lang="en-US" b="1" dirty="0"/>
          </a:p>
        </p:txBody>
      </p:sp>
      <p:sp>
        <p:nvSpPr>
          <p:cNvPr id="3" name="Subtitle 2"/>
          <p:cNvSpPr>
            <a:spLocks noGrp="1"/>
          </p:cNvSpPr>
          <p:nvPr>
            <p:ph type="subTitle" idx="1"/>
          </p:nvPr>
        </p:nvSpPr>
        <p:spPr/>
        <p:txBody>
          <a:bodyPr/>
          <a:lstStyle/>
          <a:p>
            <a:endParaRPr lang="en-US" dirty="0"/>
          </a:p>
          <a:p>
            <a:r>
              <a:rPr lang="en-US" dirty="0" smtClean="0"/>
              <a:t>Wanda </a:t>
            </a:r>
            <a:r>
              <a:rPr lang="en-US" dirty="0" err="1" smtClean="0"/>
              <a:t>Burzycki</a:t>
            </a:r>
            <a:r>
              <a:rPr lang="en-US" dirty="0" smtClean="0"/>
              <a:t>, Self Evaluation Co-Chair</a:t>
            </a:r>
          </a:p>
          <a:p>
            <a:r>
              <a:rPr lang="en-US" i="1" dirty="0" smtClean="0"/>
              <a:t>PDA Workshop, </a:t>
            </a:r>
            <a:r>
              <a:rPr lang="en-US" i="1" dirty="0"/>
              <a:t>August 16, 2013 </a:t>
            </a:r>
          </a:p>
        </p:txBody>
      </p:sp>
    </p:spTree>
    <p:extLst>
      <p:ext uri="{BB962C8B-B14F-4D97-AF65-F5344CB8AC3E}">
        <p14:creationId xmlns:p14="http://schemas.microsoft.com/office/powerpoint/2010/main" val="7053577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ask the questions:</a:t>
            </a:r>
            <a:endParaRPr lang="en-US" dirty="0"/>
          </a:p>
        </p:txBody>
      </p:sp>
      <p:sp>
        <p:nvSpPr>
          <p:cNvPr id="3" name="Content Placeholder 2"/>
          <p:cNvSpPr>
            <a:spLocks noGrp="1"/>
          </p:cNvSpPr>
          <p:nvPr>
            <p:ph idx="1"/>
          </p:nvPr>
        </p:nvSpPr>
        <p:spPr/>
        <p:txBody>
          <a:bodyPr>
            <a:normAutofit lnSpcReduction="10000"/>
          </a:bodyPr>
          <a:lstStyle/>
          <a:p>
            <a:r>
              <a:rPr lang="en-US" u="sng" dirty="0"/>
              <a:t>Has</a:t>
            </a:r>
            <a:r>
              <a:rPr lang="en-US" dirty="0"/>
              <a:t> the college identified </a:t>
            </a:r>
            <a:r>
              <a:rPr lang="en-US" dirty="0" smtClean="0"/>
              <a:t>SLOs for courses?</a:t>
            </a:r>
          </a:p>
          <a:p>
            <a:r>
              <a:rPr lang="en-US" dirty="0" smtClean="0"/>
              <a:t>How do you know?</a:t>
            </a:r>
          </a:p>
          <a:p>
            <a:r>
              <a:rPr lang="en-US" dirty="0" smtClean="0"/>
              <a:t>Has the college assessed those SLOs? To what degree? And how do you know?</a:t>
            </a:r>
          </a:p>
          <a:p>
            <a:r>
              <a:rPr lang="en-US" u="sng" dirty="0" smtClean="0"/>
              <a:t>Has</a:t>
            </a:r>
            <a:r>
              <a:rPr lang="en-US" dirty="0" smtClean="0"/>
              <a:t> </a:t>
            </a:r>
            <a:r>
              <a:rPr lang="en-US" dirty="0"/>
              <a:t>the college identified SLOs for </a:t>
            </a:r>
            <a:r>
              <a:rPr lang="en-US" dirty="0" smtClean="0"/>
              <a:t>majors?</a:t>
            </a:r>
          </a:p>
          <a:p>
            <a:r>
              <a:rPr lang="en-US" dirty="0"/>
              <a:t>How do you know</a:t>
            </a:r>
            <a:r>
              <a:rPr lang="en-US" dirty="0" smtClean="0"/>
              <a:t>? Etc.</a:t>
            </a:r>
          </a:p>
          <a:p>
            <a:r>
              <a:rPr lang="en-US" dirty="0" smtClean="0"/>
              <a:t>Does the college use assessment results to make improvements? How? What evidence do you have?</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4693923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questions to a graphic organizer</a:t>
            </a:r>
            <a:endParaRPr lang="en-US" dirty="0"/>
          </a:p>
        </p:txBody>
      </p:sp>
      <p:pic>
        <p:nvPicPr>
          <p:cNvPr id="5" name="Picture Placeholder 4" descr="Screen Shot 2013-08-15 at 10.35.24 PM.png"/>
          <p:cNvPicPr>
            <a:picLocks noGrp="1" noChangeAspect="1"/>
          </p:cNvPicPr>
          <p:nvPr>
            <p:ph type="pic" idx="1"/>
          </p:nvPr>
        </p:nvPicPr>
        <p:blipFill>
          <a:blip r:embed="rId2">
            <a:extLst>
              <a:ext uri="{28A0092B-C50C-407E-A947-70E740481C1C}">
                <a14:useLocalDpi xmlns:a14="http://schemas.microsoft.com/office/drawing/2010/main" val="0"/>
              </a:ext>
            </a:extLst>
          </a:blip>
          <a:srcRect t="7323" b="7323"/>
          <a:stretch>
            <a:fillRect/>
          </a:stretch>
        </p:blipFill>
        <p:spPr/>
      </p:pic>
      <p:sp>
        <p:nvSpPr>
          <p:cNvPr id="4" name="Text Placeholder 3"/>
          <p:cNvSpPr>
            <a:spLocks noGrp="1"/>
          </p:cNvSpPr>
          <p:nvPr>
            <p:ph type="body" sz="half" idx="2"/>
          </p:nvPr>
        </p:nvSpPr>
        <p:spPr/>
        <p:txBody>
          <a:bodyPr/>
          <a:lstStyle/>
          <a:p>
            <a:r>
              <a:rPr lang="en-US" dirty="0" smtClean="0"/>
              <a:t>Example of organizing chart</a:t>
            </a:r>
            <a:endParaRPr lang="en-US" dirty="0"/>
          </a:p>
        </p:txBody>
      </p:sp>
    </p:spTree>
    <p:extLst>
      <p:ext uri="{BB962C8B-B14F-4D97-AF65-F5344CB8AC3E}">
        <p14:creationId xmlns:p14="http://schemas.microsoft.com/office/powerpoint/2010/main" val="25145064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0" name="Content Placeholder 9" descr="Screen Shot 2013-08-15 at 10.47.12 PM.png"/>
          <p:cNvPicPr>
            <a:picLocks noGrp="1" noChangeAspect="1"/>
          </p:cNvPicPr>
          <p:nvPr>
            <p:ph idx="1"/>
          </p:nvPr>
        </p:nvPicPr>
        <p:blipFill>
          <a:blip r:embed="rId2">
            <a:extLst>
              <a:ext uri="{28A0092B-C50C-407E-A947-70E740481C1C}">
                <a14:useLocalDpi xmlns:a14="http://schemas.microsoft.com/office/drawing/2010/main" val="0"/>
              </a:ext>
            </a:extLst>
          </a:blip>
          <a:srcRect t="7817" b="7817"/>
          <a:stretch>
            <a:fillRect/>
          </a:stretch>
        </p:blipFill>
        <p:spPr/>
      </p:pic>
    </p:spTree>
    <p:extLst>
      <p:ext uri="{BB962C8B-B14F-4D97-AF65-F5344CB8AC3E}">
        <p14:creationId xmlns:p14="http://schemas.microsoft.com/office/powerpoint/2010/main" val="1701644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One month and many pages of notes later…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406766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Become familiar with the structure</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sz="2800" b="1" dirty="0" smtClean="0"/>
              <a:t>Descriptive Summary</a:t>
            </a:r>
          </a:p>
          <a:p>
            <a:pPr marL="457200" indent="-457200">
              <a:buAutoNum type="arabicPeriod"/>
            </a:pPr>
            <a:r>
              <a:rPr lang="en-US" sz="2800" b="1" dirty="0" smtClean="0"/>
              <a:t>Self Evaluation</a:t>
            </a:r>
          </a:p>
          <a:p>
            <a:pPr marL="457200" indent="-457200">
              <a:buAutoNum type="arabicPeriod"/>
            </a:pPr>
            <a:r>
              <a:rPr lang="en-US" sz="2800" b="1" dirty="0" smtClean="0"/>
              <a:t>Actionable Improvement Plans</a:t>
            </a:r>
            <a:endParaRPr lang="en-US" sz="2800" b="1" dirty="0"/>
          </a:p>
        </p:txBody>
      </p:sp>
      <p:sp>
        <p:nvSpPr>
          <p:cNvPr id="4" name="Text Placeholder 3"/>
          <p:cNvSpPr>
            <a:spLocks noGrp="1"/>
          </p:cNvSpPr>
          <p:nvPr>
            <p:ph type="body" sz="half" idx="2"/>
          </p:nvPr>
        </p:nvSpPr>
        <p:spPr/>
        <p:txBody>
          <a:bodyPr/>
          <a:lstStyle/>
          <a:p>
            <a:r>
              <a:rPr lang="en-US" dirty="0" smtClean="0"/>
              <a:t>Each part of the response to the standard requires a different approach and different, but related, content.</a:t>
            </a:r>
          </a:p>
          <a:p>
            <a:endParaRPr lang="en-US" dirty="0"/>
          </a:p>
          <a:p>
            <a:endParaRPr lang="en-US" dirty="0"/>
          </a:p>
        </p:txBody>
      </p:sp>
    </p:spTree>
    <p:extLst>
      <p:ext uri="{BB962C8B-B14F-4D97-AF65-F5344CB8AC3E}">
        <p14:creationId xmlns:p14="http://schemas.microsoft.com/office/powerpoint/2010/main" val="22766553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Descriptive Summary</a:t>
            </a:r>
            <a:endParaRPr lang="en-US" dirty="0"/>
          </a:p>
        </p:txBody>
      </p:sp>
      <p:sp>
        <p:nvSpPr>
          <p:cNvPr id="3" name="Content Placeholder 2"/>
          <p:cNvSpPr>
            <a:spLocks noGrp="1"/>
          </p:cNvSpPr>
          <p:nvPr>
            <p:ph idx="1"/>
          </p:nvPr>
        </p:nvSpPr>
        <p:spPr/>
        <p:txBody>
          <a:bodyPr>
            <a:normAutofit/>
          </a:bodyPr>
          <a:lstStyle/>
          <a:p>
            <a:r>
              <a:rPr lang="en-US" dirty="0" smtClean="0"/>
              <a:t>A descriptive overview of what the institution does in relation to that standard.</a:t>
            </a:r>
          </a:p>
          <a:p>
            <a:r>
              <a:rPr lang="en-US" i="1" dirty="0" smtClean="0"/>
              <a:t>Example: </a:t>
            </a:r>
            <a:r>
              <a:rPr lang="en-US" dirty="0" smtClean="0"/>
              <a:t>“As of April 2011, SRJC has identified SLOs for all active courses. SLOs are created as part of the curriculum development and revision process, which by definition requires department dialogue. Course submissions are reviewed at the Cluster level, which allows for further discussion…” etc. </a:t>
            </a:r>
          </a:p>
          <a:p>
            <a:r>
              <a:rPr lang="en-US" dirty="0" smtClean="0"/>
              <a:t>This section gives the facts and refers to sources.</a:t>
            </a:r>
            <a:endParaRPr lang="en-US" dirty="0"/>
          </a:p>
        </p:txBody>
      </p:sp>
    </p:spTree>
    <p:extLst>
      <p:ext uri="{BB962C8B-B14F-4D97-AF65-F5344CB8AC3E}">
        <p14:creationId xmlns:p14="http://schemas.microsoft.com/office/powerpoint/2010/main" val="23047191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writing the descriptive summary: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Suggestion: </a:t>
            </a:r>
            <a:r>
              <a:rPr lang="en-US" dirty="0" smtClean="0"/>
              <a:t>Organize related topics under </a:t>
            </a:r>
            <a:r>
              <a:rPr lang="en-US" u="sng" dirty="0" smtClean="0"/>
              <a:t>subheads</a:t>
            </a:r>
            <a:r>
              <a:rPr lang="en-US" dirty="0" smtClean="0"/>
              <a:t>. This will help you group the information in your notes. Example:</a:t>
            </a:r>
          </a:p>
          <a:p>
            <a:r>
              <a:rPr lang="en-US" dirty="0" smtClean="0"/>
              <a:t>Course </a:t>
            </a:r>
            <a:r>
              <a:rPr lang="en-US" dirty="0"/>
              <a:t>SLOs and </a:t>
            </a:r>
            <a:r>
              <a:rPr lang="en-US" dirty="0" smtClean="0"/>
              <a:t>Assessment</a:t>
            </a:r>
          </a:p>
          <a:p>
            <a:r>
              <a:rPr lang="en-US" dirty="0" smtClean="0"/>
              <a:t>Major and Certificate SLOs and Assessment</a:t>
            </a:r>
          </a:p>
          <a:p>
            <a:r>
              <a:rPr lang="en-US" dirty="0" smtClean="0"/>
              <a:t> Assessment as Part of Institutional Improvement</a:t>
            </a:r>
          </a:p>
          <a:p>
            <a:pPr marL="0" indent="0">
              <a:buNone/>
            </a:pPr>
            <a:r>
              <a:rPr lang="en-US" dirty="0" smtClean="0"/>
              <a:t>Also, use charts and graphs as needed to illustrate information.</a:t>
            </a:r>
            <a:endParaRPr lang="en-US" dirty="0"/>
          </a:p>
        </p:txBody>
      </p:sp>
      <p:sp>
        <p:nvSpPr>
          <p:cNvPr id="4" name="Text Placeholder 3"/>
          <p:cNvSpPr>
            <a:spLocks noGrp="1"/>
          </p:cNvSpPr>
          <p:nvPr>
            <p:ph type="body" sz="half" idx="2"/>
          </p:nvPr>
        </p:nvSpPr>
        <p:spPr/>
        <p:txBody>
          <a:bodyPr/>
          <a:lstStyle/>
          <a:p>
            <a:pPr algn="l"/>
            <a:r>
              <a:rPr lang="en-US" dirty="0" smtClean="0"/>
              <a:t>This is an area you can write on your own, based on your notes.</a:t>
            </a:r>
          </a:p>
          <a:p>
            <a:pPr algn="l"/>
            <a:r>
              <a:rPr lang="en-US" dirty="0" smtClean="0"/>
              <a:t>It is better to have more details and explanation at this point than to try to over-summarize.</a:t>
            </a:r>
          </a:p>
          <a:p>
            <a:pPr algn="l"/>
            <a:r>
              <a:rPr lang="en-US" dirty="0" smtClean="0"/>
              <a:t>If the writing flow eludes you, start by listing related facts.</a:t>
            </a:r>
          </a:p>
          <a:p>
            <a:pPr algn="l"/>
            <a:r>
              <a:rPr lang="en-US" dirty="0" smtClean="0"/>
              <a:t>Be sure to record sources of evidence, which will need to be </a:t>
            </a:r>
            <a:r>
              <a:rPr lang="en-US" dirty="0" err="1" smtClean="0"/>
              <a:t>reffered</a:t>
            </a:r>
            <a:r>
              <a:rPr lang="en-US" dirty="0" smtClean="0"/>
              <a:t> to in the text and listed at the end of that Standard response.</a:t>
            </a:r>
            <a:endParaRPr lang="en-US" dirty="0"/>
          </a:p>
        </p:txBody>
      </p:sp>
    </p:spTree>
    <p:extLst>
      <p:ext uri="{BB962C8B-B14F-4D97-AF65-F5344CB8AC3E}">
        <p14:creationId xmlns:p14="http://schemas.microsoft.com/office/powerpoint/2010/main" val="16224384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Evaluation</a:t>
            </a:r>
            <a:endParaRPr lang="en-US" dirty="0"/>
          </a:p>
        </p:txBody>
      </p:sp>
      <p:sp>
        <p:nvSpPr>
          <p:cNvPr id="3" name="Content Placeholder 2"/>
          <p:cNvSpPr>
            <a:spLocks noGrp="1"/>
          </p:cNvSpPr>
          <p:nvPr>
            <p:ph idx="1"/>
          </p:nvPr>
        </p:nvSpPr>
        <p:spPr/>
        <p:txBody>
          <a:bodyPr/>
          <a:lstStyle/>
          <a:p>
            <a:r>
              <a:rPr lang="en-US" dirty="0" smtClean="0"/>
              <a:t>Feel free to write up your evaluation based on your observations and the evidence, but…</a:t>
            </a:r>
          </a:p>
          <a:p>
            <a:r>
              <a:rPr lang="en-US" dirty="0" smtClean="0"/>
              <a:t>Your committee should read  and discuss your descriptive summary to determine together—based on the variety of perspectives and knowledge—how well the college meets the standard. Based on this, you will draft the self evaluation section.</a:t>
            </a:r>
            <a:endParaRPr lang="en-US" dirty="0"/>
          </a:p>
        </p:txBody>
      </p:sp>
      <p:sp>
        <p:nvSpPr>
          <p:cNvPr id="4" name="Text Placeholder 3"/>
          <p:cNvSpPr>
            <a:spLocks noGrp="1"/>
          </p:cNvSpPr>
          <p:nvPr>
            <p:ph type="body" sz="half" idx="2"/>
          </p:nvPr>
        </p:nvSpPr>
        <p:spPr/>
        <p:txBody>
          <a:bodyPr/>
          <a:lstStyle/>
          <a:p>
            <a:r>
              <a:rPr lang="en-US" dirty="0" smtClean="0"/>
              <a:t>From pg. 21 of the </a:t>
            </a:r>
            <a:r>
              <a:rPr lang="en-US" i="1" dirty="0" smtClean="0"/>
              <a:t>Manual for Institutional Self Evaluation:</a:t>
            </a:r>
          </a:p>
          <a:p>
            <a:pPr algn="l"/>
            <a:r>
              <a:rPr lang="en-US" b="1" dirty="0" smtClean="0"/>
              <a:t>“…The basic questions to explore are whether or not, and to what degree, institutional evidence demonstrates that the institution meets the Standards and how the institution has reached this conclusion.”</a:t>
            </a:r>
            <a:endParaRPr lang="en-US" b="1" dirty="0"/>
          </a:p>
        </p:txBody>
      </p:sp>
    </p:spTree>
    <p:extLst>
      <p:ext uri="{BB962C8B-B14F-4D97-AF65-F5344CB8AC3E}">
        <p14:creationId xmlns:p14="http://schemas.microsoft.com/office/powerpoint/2010/main" val="23239440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Self Evaluation Section</a:t>
            </a:r>
            <a:endParaRPr lang="en-US" dirty="0"/>
          </a:p>
        </p:txBody>
      </p:sp>
      <p:sp>
        <p:nvSpPr>
          <p:cNvPr id="3" name="Content Placeholder 2"/>
          <p:cNvSpPr>
            <a:spLocks noGrp="1"/>
          </p:cNvSpPr>
          <p:nvPr>
            <p:ph idx="1"/>
          </p:nvPr>
        </p:nvSpPr>
        <p:spPr/>
        <p:txBody>
          <a:bodyPr/>
          <a:lstStyle/>
          <a:p>
            <a:r>
              <a:rPr lang="en-US" dirty="0" smtClean="0"/>
              <a:t>You and your committee should refer to the </a:t>
            </a:r>
            <a:r>
              <a:rPr lang="en-US" dirty="0"/>
              <a:t>R</a:t>
            </a:r>
            <a:r>
              <a:rPr lang="en-US" dirty="0" smtClean="0"/>
              <a:t>ubrics for Evaluating Institutional Effectiveness—see Appendix B, pgs. 35-37, in the </a:t>
            </a:r>
            <a:r>
              <a:rPr lang="en-US" i="1" dirty="0" smtClean="0"/>
              <a:t>Manual for Institutional Self Evaluation </a:t>
            </a:r>
            <a:r>
              <a:rPr lang="en-US" dirty="0" smtClean="0"/>
              <a:t>and the ACCJC website under </a:t>
            </a:r>
            <a:r>
              <a:rPr lang="en-US" dirty="0"/>
              <a:t>“Rubric…” at </a:t>
            </a:r>
            <a:r>
              <a:rPr lang="en-US" dirty="0">
                <a:hlinkClick r:id="rId2"/>
              </a:rPr>
              <a:t>http://www.accjc.org/all-commission-publications-</a:t>
            </a:r>
            <a:r>
              <a:rPr lang="en-US" dirty="0" smtClean="0">
                <a:hlinkClick r:id="rId2"/>
              </a:rPr>
              <a:t>policies</a:t>
            </a:r>
            <a:r>
              <a:rPr lang="en-US" dirty="0" smtClean="0"/>
              <a:t> </a:t>
            </a:r>
          </a:p>
          <a:p>
            <a:r>
              <a:rPr lang="en-US" dirty="0" smtClean="0"/>
              <a:t>The rubrics will help determine the level of compliance with the standard as well a provide language for the evaluation.</a:t>
            </a:r>
            <a:endParaRPr lang="en-US" dirty="0"/>
          </a:p>
        </p:txBody>
      </p:sp>
    </p:spTree>
    <p:extLst>
      <p:ext uri="{BB962C8B-B14F-4D97-AF65-F5344CB8AC3E}">
        <p14:creationId xmlns:p14="http://schemas.microsoft.com/office/powerpoint/2010/main" val="10067070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sample of a rubric….</a:t>
            </a:r>
            <a:endParaRPr lang="en-US" dirty="0"/>
          </a:p>
        </p:txBody>
      </p:sp>
      <p:sp>
        <p:nvSpPr>
          <p:cNvPr id="3" name="Subtitle 2"/>
          <p:cNvSpPr>
            <a:spLocks noGrp="1"/>
          </p:cNvSpPr>
          <p:nvPr>
            <p:ph type="subTitle" idx="1"/>
          </p:nvPr>
        </p:nvSpPr>
        <p:spPr/>
        <p:txBody>
          <a:bodyPr/>
          <a:lstStyle/>
          <a:p>
            <a:endParaRPr lang="en-US"/>
          </a:p>
        </p:txBody>
      </p:sp>
      <p:pic>
        <p:nvPicPr>
          <p:cNvPr id="5" name="Picture Placeholder 4" descr="Screen Shot 2013-08-15 at 11.41.53 PM.pn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6091" b="16091"/>
          <a:stretch>
            <a:fillRect/>
          </a:stretch>
        </p:blipFill>
        <p:spPr/>
      </p:pic>
    </p:spTree>
    <p:extLst>
      <p:ext uri="{BB962C8B-B14F-4D97-AF65-F5344CB8AC3E}">
        <p14:creationId xmlns:p14="http://schemas.microsoft.com/office/powerpoint/2010/main" val="24769567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LS003370.png"/>
          <p:cNvPicPr>
            <a:picLocks noGrp="1" noChangeAspect="1"/>
          </p:cNvPicPr>
          <p:nvPr>
            <p:ph idx="1"/>
          </p:nvPr>
        </p:nvPicPr>
        <p:blipFill>
          <a:blip r:embed="rId2">
            <a:extLst>
              <a:ext uri="{28A0092B-C50C-407E-A947-70E740481C1C}">
                <a14:useLocalDpi xmlns:a14="http://schemas.microsoft.com/office/drawing/2010/main" val="0"/>
              </a:ext>
            </a:extLst>
          </a:blip>
          <a:srcRect t="4026" b="4026"/>
          <a:stretch>
            <a:fillRect/>
          </a:stretch>
        </p:blipFill>
        <p:spPr/>
      </p:pic>
    </p:spTree>
    <p:extLst>
      <p:ext uri="{BB962C8B-B14F-4D97-AF65-F5344CB8AC3E}">
        <p14:creationId xmlns:p14="http://schemas.microsoft.com/office/powerpoint/2010/main" val="15258915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Sample of Self Evaluation Text (from SRJC 2013 SLO Report)</a:t>
            </a:r>
            <a:endParaRPr lang="en-US" sz="3600" dirty="0"/>
          </a:p>
        </p:txBody>
      </p:sp>
      <p:sp>
        <p:nvSpPr>
          <p:cNvPr id="3" name="Content Placeholder 2"/>
          <p:cNvSpPr>
            <a:spLocks noGrp="1"/>
          </p:cNvSpPr>
          <p:nvPr>
            <p:ph idx="1"/>
          </p:nvPr>
        </p:nvSpPr>
        <p:spPr/>
        <p:txBody>
          <a:bodyPr>
            <a:normAutofit fontScale="92500"/>
          </a:bodyPr>
          <a:lstStyle/>
          <a:p>
            <a:pPr marL="0" indent="0">
              <a:buNone/>
            </a:pPr>
            <a:r>
              <a:rPr lang="en-US" i="1" dirty="0" smtClean="0"/>
              <a:t>(Note evaluative wording, underlined) </a:t>
            </a:r>
          </a:p>
          <a:p>
            <a:pPr marL="0" indent="0">
              <a:buNone/>
            </a:pPr>
            <a:r>
              <a:rPr lang="en-US" dirty="0" smtClean="0"/>
              <a:t>“…</a:t>
            </a:r>
            <a:r>
              <a:rPr lang="en-US" dirty="0">
                <a:effectLst/>
              </a:rPr>
              <a:t>Santa Rosa Junior College is at the </a:t>
            </a:r>
            <a:r>
              <a:rPr lang="en-US" u="sng" dirty="0">
                <a:effectLst/>
              </a:rPr>
              <a:t>“proficient” </a:t>
            </a:r>
            <a:r>
              <a:rPr lang="en-US" dirty="0">
                <a:effectLst/>
              </a:rPr>
              <a:t>level of Student Learning Outcomes Assessment. As noted in items 1-7 above, </a:t>
            </a:r>
            <a:r>
              <a:rPr lang="en-US" u="sng" dirty="0" smtClean="0">
                <a:effectLst/>
              </a:rPr>
              <a:t>the college meets the </a:t>
            </a:r>
            <a:r>
              <a:rPr lang="en-US" u="sng" dirty="0">
                <a:effectLst/>
              </a:rPr>
              <a:t>expectations of the Rubric</a:t>
            </a:r>
            <a:r>
              <a:rPr lang="en-US" dirty="0">
                <a:effectLst/>
              </a:rPr>
              <a:t> for Institutional Effectiveness for SLOs. Faculty and staff in each department determine their ongoing, systematic cycle of assessment that must be posted in their Program and Resource Planning Process (PRPP) document. SRJC is in the third year of a six-year plan for course assessment, and the college is beginning its three-year plan to assess all certificates and majors</a:t>
            </a:r>
            <a:r>
              <a:rPr lang="en-US" dirty="0" smtClean="0">
                <a:effectLst/>
              </a:rPr>
              <a:t>.”</a:t>
            </a:r>
            <a:endParaRPr lang="en-US" dirty="0">
              <a:effectLst/>
            </a:endParaRPr>
          </a:p>
          <a:p>
            <a:endParaRPr lang="en-US" dirty="0"/>
          </a:p>
        </p:txBody>
      </p:sp>
    </p:spTree>
    <p:extLst>
      <p:ext uri="{BB962C8B-B14F-4D97-AF65-F5344CB8AC3E}">
        <p14:creationId xmlns:p14="http://schemas.microsoft.com/office/powerpoint/2010/main" val="14310894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Actionable Improvement Plans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You as the writer may suggest areas that need improvement and change and how that might be accomplished. Feel free to share this with your committee.</a:t>
            </a:r>
          </a:p>
          <a:p>
            <a:r>
              <a:rPr lang="en-US" sz="2000" dirty="0" smtClean="0"/>
              <a:t>Your committee will discuss whether efforts towards this goal are already implemented or whether the goal and plan should be included in the report.</a:t>
            </a:r>
          </a:p>
          <a:p>
            <a:r>
              <a:rPr lang="en-US" sz="2000" dirty="0" smtClean="0"/>
              <a:t>The college is expected to respond to every stated Actionable Improvement Plan.</a:t>
            </a:r>
          </a:p>
          <a:p>
            <a:r>
              <a:rPr lang="en-US" sz="2000" dirty="0" smtClean="0"/>
              <a:t>The Steering Committee will make the ultimate decision about which plans to include for each Standard.</a:t>
            </a:r>
            <a:endParaRPr lang="en-US" sz="2000" dirty="0"/>
          </a:p>
        </p:txBody>
      </p:sp>
      <p:sp>
        <p:nvSpPr>
          <p:cNvPr id="4" name="Text Placeholder 3"/>
          <p:cNvSpPr>
            <a:spLocks noGrp="1"/>
          </p:cNvSpPr>
          <p:nvPr>
            <p:ph type="body" sz="half" idx="2"/>
          </p:nvPr>
        </p:nvSpPr>
        <p:spPr/>
        <p:txBody>
          <a:bodyPr/>
          <a:lstStyle/>
          <a:p>
            <a:r>
              <a:rPr lang="en-US" dirty="0" smtClean="0"/>
              <a:t>Again, from </a:t>
            </a:r>
            <a:r>
              <a:rPr lang="en-US" dirty="0"/>
              <a:t>pg. 21 of the </a:t>
            </a:r>
            <a:r>
              <a:rPr lang="en-US" i="1" dirty="0"/>
              <a:t>Manual for Institutional Self Evaluation:</a:t>
            </a:r>
          </a:p>
          <a:p>
            <a:pPr algn="l"/>
            <a:r>
              <a:rPr lang="en-US" dirty="0"/>
              <a:t>“</a:t>
            </a:r>
            <a:r>
              <a:rPr lang="en-US" dirty="0" smtClean="0"/>
              <a:t>…As an institution evaluates its program and services with reference to each Standard, it identifies areas in need of change. The Commission expects the institution to identify goals related to the areas that require change and decide on the action required to meet these goals.</a:t>
            </a:r>
            <a:r>
              <a:rPr lang="en-US" dirty="0"/>
              <a:t>”</a:t>
            </a:r>
          </a:p>
          <a:p>
            <a:endParaRPr lang="en-US" dirty="0"/>
          </a:p>
        </p:txBody>
      </p:sp>
    </p:spTree>
    <p:extLst>
      <p:ext uri="{BB962C8B-B14F-4D97-AF65-F5344CB8AC3E}">
        <p14:creationId xmlns:p14="http://schemas.microsoft.com/office/powerpoint/2010/main" val="23812230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Actionable Improvement Plans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smtClean="0"/>
              <a:t>From Leeward Community College:</a:t>
            </a:r>
          </a:p>
          <a:p>
            <a:pPr marL="0" indent="0">
              <a:buNone/>
            </a:pPr>
            <a:r>
              <a:rPr lang="en-US" dirty="0" smtClean="0">
                <a:effectLst/>
              </a:rPr>
              <a:t>The </a:t>
            </a:r>
            <a:r>
              <a:rPr lang="en-US" dirty="0">
                <a:effectLst/>
              </a:rPr>
              <a:t>dean of career and technical education will coordinate the development of a comprehensive assessment, review, and evaluation plan for OCEWD by the fall of 2013. This plan will include publishing SLOs and assessment results for all courses and programs in a location that can be accessed by the campus. </a:t>
            </a:r>
          </a:p>
          <a:p>
            <a:pPr marL="0" indent="0">
              <a:buNone/>
            </a:pPr>
            <a:endParaRPr lang="en-US" dirty="0"/>
          </a:p>
        </p:txBody>
      </p:sp>
      <p:sp>
        <p:nvSpPr>
          <p:cNvPr id="4" name="Content Placeholder 3"/>
          <p:cNvSpPr>
            <a:spLocks noGrp="1"/>
          </p:cNvSpPr>
          <p:nvPr>
            <p:ph sz="half" idx="13"/>
          </p:nvPr>
        </p:nvSpPr>
        <p:spPr/>
        <p:txBody>
          <a:bodyPr>
            <a:normAutofit/>
          </a:bodyPr>
          <a:lstStyle/>
          <a:p>
            <a:pPr marL="0" indent="0">
              <a:buNone/>
            </a:pPr>
            <a:r>
              <a:rPr lang="en-US" sz="2000" dirty="0" smtClean="0">
                <a:effectLst/>
              </a:rPr>
              <a:t>From Foothill Community College:</a:t>
            </a:r>
          </a:p>
          <a:p>
            <a:pPr marL="0" indent="0">
              <a:buNone/>
            </a:pPr>
            <a:r>
              <a:rPr lang="en-US" sz="2000" dirty="0" smtClean="0">
                <a:effectLst/>
              </a:rPr>
              <a:t>The </a:t>
            </a:r>
            <a:r>
              <a:rPr lang="en-US" sz="2000" dirty="0">
                <a:effectLst/>
              </a:rPr>
              <a:t>academic senate along with the Office of Instruction &amp; Institutional Research will continue to support and enhance the program assessments and a more formalized assessment cycle will be in place by Spring Quarter 2012</a:t>
            </a:r>
            <a:r>
              <a:rPr lang="en-US" sz="2000" dirty="0" smtClean="0">
                <a:effectLst/>
              </a:rPr>
              <a:t>.</a:t>
            </a:r>
            <a:endParaRPr lang="en-US" sz="2000" dirty="0">
              <a:effectLst/>
            </a:endParaRPr>
          </a:p>
          <a:p>
            <a:endParaRPr lang="en-US" dirty="0"/>
          </a:p>
        </p:txBody>
      </p:sp>
    </p:spTree>
    <p:extLst>
      <p:ext uri="{BB962C8B-B14F-4D97-AF65-F5344CB8AC3E}">
        <p14:creationId xmlns:p14="http://schemas.microsoft.com/office/powerpoint/2010/main" val="37613154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Note: If appropriate, it is OK to write “None” under “Actionable Improvement Plans.”</a:t>
            </a:r>
            <a:endParaRPr lang="en-US" sz="36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10297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you’re ready to write? Hold on….</a:t>
            </a:r>
          </a:p>
        </p:txBody>
      </p:sp>
      <p:sp>
        <p:nvSpPr>
          <p:cNvPr id="3" name="Content Placeholder 2"/>
          <p:cNvSpPr>
            <a:spLocks noGrp="1"/>
          </p:cNvSpPr>
          <p:nvPr>
            <p:ph idx="1"/>
          </p:nvPr>
        </p:nvSpPr>
        <p:spPr/>
        <p:txBody>
          <a:bodyPr>
            <a:normAutofit lnSpcReduction="10000"/>
          </a:bodyPr>
          <a:lstStyle/>
          <a:p>
            <a:r>
              <a:rPr lang="en-US" dirty="0" smtClean="0"/>
              <a:t>Read examples of your section from other institutions that have had their accreditation recently reaffirmed. You should be able to access their reports fairly easily through their institutional websites. </a:t>
            </a:r>
            <a:r>
              <a:rPr lang="en-US" i="1" dirty="0" smtClean="0"/>
              <a:t>Suggestion: </a:t>
            </a:r>
            <a:r>
              <a:rPr lang="en-US" dirty="0" smtClean="0"/>
              <a:t>Leeward Community College.</a:t>
            </a:r>
          </a:p>
          <a:p>
            <a:r>
              <a:rPr lang="en-US" dirty="0" smtClean="0"/>
              <a:t>You can find out which colleges had their accreditation recently reaffirmed through the ACCJC web page “Recent Commission Actions, Actions </a:t>
            </a:r>
            <a:r>
              <a:rPr lang="en-US" dirty="0"/>
              <a:t>on Institutions” </a:t>
            </a:r>
            <a:endParaRPr lang="en-US" dirty="0" smtClean="0"/>
          </a:p>
          <a:p>
            <a:r>
              <a:rPr lang="en-US" dirty="0" smtClean="0">
                <a:hlinkClick r:id="rId2"/>
              </a:rPr>
              <a:t>http</a:t>
            </a:r>
            <a:r>
              <a:rPr lang="en-US" dirty="0">
                <a:hlinkClick r:id="rId2"/>
              </a:rPr>
              <a:t>://www.accjc.org/recent-commission-</a:t>
            </a:r>
            <a:r>
              <a:rPr lang="en-US" dirty="0" smtClean="0">
                <a:hlinkClick r:id="rId2"/>
              </a:rPr>
              <a:t>actions</a:t>
            </a:r>
            <a:r>
              <a:rPr lang="en-US" dirty="0" smtClean="0"/>
              <a:t>  </a:t>
            </a:r>
            <a:endParaRPr lang="en-US" dirty="0"/>
          </a:p>
        </p:txBody>
      </p:sp>
    </p:spTree>
    <p:extLst>
      <p:ext uri="{BB962C8B-B14F-4D97-AF65-F5344CB8AC3E}">
        <p14:creationId xmlns:p14="http://schemas.microsoft.com/office/powerpoint/2010/main" val="28803166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And make sure you’ve read…</a:t>
            </a:r>
            <a:endParaRPr lang="en-US" sz="4000" dirty="0"/>
          </a:p>
        </p:txBody>
      </p:sp>
      <p:sp>
        <p:nvSpPr>
          <p:cNvPr id="3" name="Subtitle 2"/>
          <p:cNvSpPr>
            <a:spLocks noGrp="1"/>
          </p:cNvSpPr>
          <p:nvPr>
            <p:ph type="subTitle" idx="1"/>
          </p:nvPr>
        </p:nvSpPr>
        <p:spPr/>
        <p:txBody>
          <a:bodyPr/>
          <a:lstStyle/>
          <a:p>
            <a:pPr marL="342900" indent="-342900">
              <a:buFont typeface="Arial"/>
              <a:buChar char="•"/>
            </a:pPr>
            <a:r>
              <a:rPr lang="en-US" sz="2400" dirty="0"/>
              <a:t>SRJC’s 2012 Midterm Report </a:t>
            </a:r>
            <a:endParaRPr lang="en-US" sz="2400" dirty="0" smtClean="0"/>
          </a:p>
          <a:p>
            <a:pPr marL="342900" indent="-342900">
              <a:buFont typeface="Arial"/>
              <a:buChar char="•"/>
            </a:pPr>
            <a:r>
              <a:rPr lang="en-US" sz="2400" dirty="0" smtClean="0"/>
              <a:t>and </a:t>
            </a:r>
            <a:r>
              <a:rPr lang="en-US" sz="2400" dirty="0"/>
              <a:t>2013 SLO Report</a:t>
            </a:r>
          </a:p>
        </p:txBody>
      </p:sp>
      <p:pic>
        <p:nvPicPr>
          <p:cNvPr id="5" name="Picture Placeholder 4" descr="Screen Shot 2013-08-15 at 11.24.11 PM.pn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4301" r="24301"/>
          <a:stretch>
            <a:fillRect/>
          </a:stretch>
        </p:blipFill>
        <p:spPr/>
      </p:pic>
    </p:spTree>
    <p:extLst>
      <p:ext uri="{BB962C8B-B14F-4D97-AF65-F5344CB8AC3E}">
        <p14:creationId xmlns:p14="http://schemas.microsoft.com/office/powerpoint/2010/main" val="4366371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Writing</a:t>
            </a:r>
            <a:endParaRPr lang="en-US" dirty="0"/>
          </a:p>
        </p:txBody>
      </p:sp>
      <p:sp>
        <p:nvSpPr>
          <p:cNvPr id="3" name="Content Placeholder 2"/>
          <p:cNvSpPr>
            <a:spLocks noGrp="1"/>
          </p:cNvSpPr>
          <p:nvPr>
            <p:ph idx="1"/>
          </p:nvPr>
        </p:nvSpPr>
        <p:spPr/>
        <p:txBody>
          <a:bodyPr/>
          <a:lstStyle/>
          <a:p>
            <a:r>
              <a:rPr lang="en-US" dirty="0" smtClean="0"/>
              <a:t>Remember: “The ultimate inspiration is the deadline.” Don’t wait to feel better about working on this. Schedule your time now.</a:t>
            </a:r>
          </a:p>
          <a:p>
            <a:r>
              <a:rPr lang="en-US" dirty="0" smtClean="0"/>
              <a:t>Turn to your co-chair, Administrative Liaison, and Wanda for information, clarification, and direction.</a:t>
            </a:r>
          </a:p>
          <a:p>
            <a:r>
              <a:rPr lang="en-US" dirty="0" smtClean="0"/>
              <a:t>Don’t worry about the “professionalism” of your writing—things will be changed anyway. The important point is to offer plenty of documented information in a clear and organized fashion.</a:t>
            </a:r>
            <a:endParaRPr lang="en-US" dirty="0"/>
          </a:p>
        </p:txBody>
      </p:sp>
    </p:spTree>
    <p:extLst>
      <p:ext uri="{BB962C8B-B14F-4D97-AF65-F5344CB8AC3E}">
        <p14:creationId xmlns:p14="http://schemas.microsoft.com/office/powerpoint/2010/main" val="2135277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 few style reminders…</a:t>
            </a:r>
            <a:endParaRPr lang="en-US" dirty="0"/>
          </a:p>
        </p:txBody>
      </p:sp>
      <p:sp>
        <p:nvSpPr>
          <p:cNvPr id="3" name="Content Placeholder 2"/>
          <p:cNvSpPr>
            <a:spLocks noGrp="1"/>
          </p:cNvSpPr>
          <p:nvPr>
            <p:ph idx="1"/>
          </p:nvPr>
        </p:nvSpPr>
        <p:spPr/>
        <p:txBody>
          <a:bodyPr>
            <a:normAutofit lnSpcReduction="10000"/>
          </a:bodyPr>
          <a:lstStyle/>
          <a:p>
            <a:r>
              <a:rPr lang="en-US" dirty="0" smtClean="0"/>
              <a:t>Write in third person—that is, “The College” or “SRJC,” not “we” or “I.”</a:t>
            </a:r>
          </a:p>
          <a:p>
            <a:r>
              <a:rPr lang="en-US" dirty="0" smtClean="0"/>
              <a:t>Spell out names of groups on the first reference, and use acronyms after that.</a:t>
            </a:r>
          </a:p>
          <a:p>
            <a:r>
              <a:rPr lang="en-US" dirty="0" smtClean="0"/>
              <a:t>If you really know what you are talking about, you will be more direct in your language. Vague understanding leads to vague writing.</a:t>
            </a:r>
          </a:p>
          <a:p>
            <a:r>
              <a:rPr lang="en-US" dirty="0" smtClean="0"/>
              <a:t>Use your colleagues for writing support.</a:t>
            </a:r>
          </a:p>
          <a:p>
            <a:endParaRPr lang="en-US" dirty="0"/>
          </a:p>
        </p:txBody>
      </p:sp>
      <p:sp>
        <p:nvSpPr>
          <p:cNvPr id="4" name="Text Placeholder 3"/>
          <p:cNvSpPr>
            <a:spLocks noGrp="1"/>
          </p:cNvSpPr>
          <p:nvPr>
            <p:ph type="body" sz="half" idx="2"/>
          </p:nvPr>
        </p:nvSpPr>
        <p:spPr/>
        <p:txBody>
          <a:bodyPr/>
          <a:lstStyle/>
          <a:p>
            <a:pPr algn="l"/>
            <a:r>
              <a:rPr lang="en-US" dirty="0" smtClean="0"/>
              <a:t>From the </a:t>
            </a:r>
            <a:r>
              <a:rPr lang="en-US" i="1" dirty="0" smtClean="0"/>
              <a:t>Manual for Institutional Evaluation</a:t>
            </a:r>
            <a:r>
              <a:rPr lang="en-US" dirty="0" smtClean="0"/>
              <a:t>, pg. 40:</a:t>
            </a:r>
          </a:p>
          <a:p>
            <a:pPr marL="285750" indent="-285750" algn="l">
              <a:buFont typeface="Arial"/>
              <a:buChar char="•"/>
            </a:pPr>
            <a:r>
              <a:rPr lang="en-US" dirty="0" smtClean="0"/>
              <a:t>Be accurate. Nothing else matters if facts are not correct.</a:t>
            </a:r>
          </a:p>
          <a:p>
            <a:pPr marL="285750" indent="-285750" algn="l">
              <a:buFont typeface="Arial"/>
              <a:buChar char="•"/>
            </a:pPr>
            <a:r>
              <a:rPr lang="en-US" dirty="0" smtClean="0"/>
              <a:t>Be concise. Avoid jargon in text. Keep it as simple as possible.</a:t>
            </a:r>
          </a:p>
          <a:p>
            <a:pPr marL="285750" indent="-285750" algn="l">
              <a:buFont typeface="Arial"/>
              <a:buChar char="•"/>
            </a:pPr>
            <a:r>
              <a:rPr lang="en-US" dirty="0" smtClean="0"/>
              <a:t>Be specific, definite, clear and concrete. Explicit writing holds the attention of readers.</a:t>
            </a:r>
          </a:p>
          <a:p>
            <a:pPr algn="l"/>
            <a:endParaRPr lang="en-US" dirty="0"/>
          </a:p>
        </p:txBody>
      </p:sp>
    </p:spTree>
    <p:extLst>
      <p:ext uri="{BB962C8B-B14F-4D97-AF65-F5344CB8AC3E}">
        <p14:creationId xmlns:p14="http://schemas.microsoft.com/office/powerpoint/2010/main" val="11267301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And when your draft is ready…</a:t>
            </a:r>
            <a:endParaRPr lang="en-US" sz="4000" dirty="0"/>
          </a:p>
        </p:txBody>
      </p:sp>
      <p:pic>
        <p:nvPicPr>
          <p:cNvPr id="5" name="Picture Placeholder 4" descr="Screen Shot 2013-08-16 at 12.44.09 AM.png"/>
          <p:cNvPicPr>
            <a:picLocks noGrp="1" noChangeAspect="1"/>
          </p:cNvPicPr>
          <p:nvPr>
            <p:ph type="pic" idx="1"/>
          </p:nvPr>
        </p:nvPicPr>
        <p:blipFill>
          <a:blip r:embed="rId2">
            <a:extLst>
              <a:ext uri="{28A0092B-C50C-407E-A947-70E740481C1C}">
                <a14:useLocalDpi xmlns:a14="http://schemas.microsoft.com/office/drawing/2010/main" val="0"/>
              </a:ext>
            </a:extLst>
          </a:blip>
          <a:srcRect t="16325" b="16325"/>
          <a:stretch>
            <a:fillRect/>
          </a:stretch>
        </p:blipFill>
        <p:spPr/>
      </p:pic>
      <p:sp>
        <p:nvSpPr>
          <p:cNvPr id="4" name="Text Placeholder 3"/>
          <p:cNvSpPr>
            <a:spLocks noGrp="1"/>
          </p:cNvSpPr>
          <p:nvPr>
            <p:ph type="body" sz="half" idx="2"/>
          </p:nvPr>
        </p:nvSpPr>
        <p:spPr/>
        <p:txBody>
          <a:bodyPr>
            <a:normAutofit fontScale="85000" lnSpcReduction="10000"/>
          </a:bodyPr>
          <a:lstStyle/>
          <a:p>
            <a:r>
              <a:rPr lang="en-US" dirty="0" smtClean="0"/>
              <a:t>You can input it into the Accreditation SharePoint site to share with fellow committee members and get their feedback. Training to come soon! Check it  out on the </a:t>
            </a:r>
            <a:r>
              <a:rPr lang="en-US" dirty="0"/>
              <a:t>Accreditation homepage at </a:t>
            </a:r>
            <a:r>
              <a:rPr lang="en-US" dirty="0">
                <a:hlinkClick r:id="rId3"/>
              </a:rPr>
              <a:t>http://www.santarosa.edu/accreditation2015/</a:t>
            </a:r>
            <a:r>
              <a:rPr lang="en-US" dirty="0" smtClean="0">
                <a:hlinkClick r:id="rId3"/>
              </a:rPr>
              <a:t>index.php</a:t>
            </a:r>
            <a:r>
              <a:rPr lang="en-US" dirty="0" smtClean="0"/>
              <a:t> </a:t>
            </a:r>
            <a:endParaRPr lang="en-US" dirty="0"/>
          </a:p>
        </p:txBody>
      </p:sp>
    </p:spTree>
    <p:extLst>
      <p:ext uri="{BB962C8B-B14F-4D97-AF65-F5344CB8AC3E}">
        <p14:creationId xmlns:p14="http://schemas.microsoft.com/office/powerpoint/2010/main" val="16340223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877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Today’s Outcomes--By the end, you’ll be able to:</a:t>
            </a:r>
            <a:endParaRPr lang="en-US" dirty="0"/>
          </a:p>
        </p:txBody>
      </p:sp>
      <p:sp>
        <p:nvSpPr>
          <p:cNvPr id="6" name="Content Placeholder 5"/>
          <p:cNvSpPr>
            <a:spLocks noGrp="1"/>
          </p:cNvSpPr>
          <p:nvPr>
            <p:ph sz="half" idx="1"/>
          </p:nvPr>
        </p:nvSpPr>
        <p:spPr/>
        <p:txBody>
          <a:bodyPr>
            <a:normAutofit/>
          </a:bodyPr>
          <a:lstStyle/>
          <a:p>
            <a:r>
              <a:rPr lang="en-US" dirty="0" smtClean="0"/>
              <a:t>Locate resources and information related to your standard section.</a:t>
            </a:r>
          </a:p>
          <a:p>
            <a:r>
              <a:rPr lang="en-US" dirty="0" smtClean="0"/>
              <a:t>Use an organizing chart to deconstruct your standard.</a:t>
            </a:r>
          </a:p>
        </p:txBody>
      </p:sp>
      <p:sp>
        <p:nvSpPr>
          <p:cNvPr id="7" name="Content Placeholder 6"/>
          <p:cNvSpPr>
            <a:spLocks noGrp="1"/>
          </p:cNvSpPr>
          <p:nvPr>
            <p:ph sz="half" idx="13"/>
          </p:nvPr>
        </p:nvSpPr>
        <p:spPr/>
        <p:txBody>
          <a:bodyPr>
            <a:normAutofit lnSpcReduction="10000"/>
          </a:bodyPr>
          <a:lstStyle/>
          <a:p>
            <a:r>
              <a:rPr lang="en-US" dirty="0"/>
              <a:t>Identify the three parts of each S</a:t>
            </a:r>
            <a:r>
              <a:rPr lang="en-US" dirty="0" smtClean="0"/>
              <a:t>tandard response </a:t>
            </a:r>
            <a:r>
              <a:rPr lang="en-US" dirty="0"/>
              <a:t>section and the </a:t>
            </a:r>
            <a:r>
              <a:rPr lang="en-US" dirty="0" smtClean="0"/>
              <a:t>differences in development and content between each.</a:t>
            </a:r>
          </a:p>
          <a:p>
            <a:r>
              <a:rPr lang="en-US" dirty="0" smtClean="0"/>
              <a:t>State your next step and when and where you will accomplish it.</a:t>
            </a:r>
            <a:endParaRPr lang="en-US" dirty="0"/>
          </a:p>
        </p:txBody>
      </p:sp>
    </p:spTree>
    <p:extLst>
      <p:ext uri="{BB962C8B-B14F-4D97-AF65-F5344CB8AC3E}">
        <p14:creationId xmlns:p14="http://schemas.microsoft.com/office/powerpoint/2010/main" val="7288865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questions for you:</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your next step?</a:t>
            </a:r>
          </a:p>
          <a:p>
            <a:r>
              <a:rPr lang="en-US" dirty="0" smtClean="0"/>
              <a:t>When and where will you begin that step?</a:t>
            </a:r>
          </a:p>
          <a:p>
            <a:r>
              <a:rPr lang="en-US" dirty="0" smtClean="0"/>
              <a:t>What do you need to help you get there?</a:t>
            </a:r>
          </a:p>
          <a:p>
            <a:r>
              <a:rPr lang="en-US" dirty="0" smtClean="0"/>
              <a:t>When is your next deadline?</a:t>
            </a:r>
          </a:p>
          <a:p>
            <a:pPr marL="0" indent="0">
              <a:buNone/>
            </a:pPr>
            <a:r>
              <a:rPr lang="en-US" dirty="0" smtClean="0"/>
              <a:t>Remember, I am here to support you. If you get stuck or overwhelmed, don</a:t>
            </a:r>
            <a:r>
              <a:rPr lang="fr-FR" dirty="0" smtClean="0"/>
              <a:t>’</a:t>
            </a:r>
            <a:r>
              <a:rPr lang="en-US" dirty="0" smtClean="0"/>
              <a:t>t wait till the last minute. </a:t>
            </a:r>
            <a:r>
              <a:rPr lang="en-US" dirty="0"/>
              <a:t>P</a:t>
            </a:r>
            <a:r>
              <a:rPr lang="en-US" dirty="0" smtClean="0"/>
              <a:t>lease contact me—we can work together to make this happen! Contact information is on the Accreditation 2015 website. </a:t>
            </a:r>
            <a:endParaRPr lang="en-US" dirty="0"/>
          </a:p>
        </p:txBody>
      </p:sp>
    </p:spTree>
    <p:extLst>
      <p:ext uri="{BB962C8B-B14F-4D97-AF65-F5344CB8AC3E}">
        <p14:creationId xmlns:p14="http://schemas.microsoft.com/office/powerpoint/2010/main" val="8743442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Text Placeholder 2"/>
          <p:cNvSpPr>
            <a:spLocks noGrp="1"/>
          </p:cNvSpPr>
          <p:nvPr>
            <p:ph type="body" idx="1"/>
          </p:nvPr>
        </p:nvSpPr>
        <p:spPr/>
        <p:txBody>
          <a:bodyPr>
            <a:normAutofit/>
          </a:bodyPr>
          <a:lstStyle/>
          <a:p>
            <a:pPr marL="342900" indent="-342900">
              <a:buFont typeface="Arial"/>
              <a:buChar char="•"/>
            </a:pPr>
            <a:r>
              <a:rPr lang="en-US" dirty="0" smtClean="0"/>
              <a:t>What have you done?</a:t>
            </a:r>
          </a:p>
          <a:p>
            <a:pPr marL="342900" indent="-342900">
              <a:buFont typeface="Arial"/>
              <a:buChar char="•"/>
            </a:pPr>
            <a:r>
              <a:rPr lang="en-US" dirty="0" smtClean="0"/>
              <a:t>What do you want to do next?</a:t>
            </a:r>
          </a:p>
          <a:p>
            <a:pPr marL="342900" indent="-342900">
              <a:buFont typeface="Arial"/>
              <a:buChar char="•"/>
            </a:pPr>
            <a:r>
              <a:rPr lang="en-US" dirty="0" smtClean="0"/>
              <a:t>What do you need?</a:t>
            </a:r>
            <a:endParaRPr lang="en-US" dirty="0"/>
          </a:p>
        </p:txBody>
      </p:sp>
    </p:spTree>
    <p:extLst>
      <p:ext uri="{BB962C8B-B14F-4D97-AF65-F5344CB8AC3E}">
        <p14:creationId xmlns:p14="http://schemas.microsoft.com/office/powerpoint/2010/main" val="5844193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Information</a:t>
            </a:r>
            <a:endParaRPr lang="en-US"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SRJC Accreditation 2015 Website:</a:t>
            </a:r>
          </a:p>
          <a:p>
            <a:pPr marL="0" indent="0" algn="ctr">
              <a:buNone/>
            </a:pPr>
            <a:r>
              <a:rPr lang="en-US" dirty="0">
                <a:hlinkClick r:id="rId2"/>
              </a:rPr>
              <a:t>http://www.santarosa.edu/accreditation2015/</a:t>
            </a:r>
            <a:r>
              <a:rPr lang="en-US" dirty="0" smtClean="0">
                <a:hlinkClick r:id="rId2"/>
              </a:rPr>
              <a:t>index.php</a:t>
            </a:r>
            <a:endParaRPr lang="en-US" dirty="0" smtClean="0"/>
          </a:p>
          <a:p>
            <a:pPr marL="0" indent="0" algn="ctr">
              <a:buNone/>
            </a:pPr>
            <a:r>
              <a:rPr lang="en-US" dirty="0" smtClean="0"/>
              <a:t>(or go to “Quick Links” on SRJC homepage)</a:t>
            </a:r>
          </a:p>
        </p:txBody>
      </p:sp>
    </p:spTree>
    <p:extLst>
      <p:ext uri="{BB962C8B-B14F-4D97-AF65-F5344CB8AC3E}">
        <p14:creationId xmlns:p14="http://schemas.microsoft.com/office/powerpoint/2010/main" val="33763220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ACCJC </a:t>
            </a:r>
            <a:r>
              <a:rPr lang="en-US" b="1" dirty="0" smtClean="0"/>
              <a:t>Publications</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dirty="0" smtClean="0">
                <a:hlinkClick r:id="rId2"/>
              </a:rPr>
              <a:t>http</a:t>
            </a:r>
            <a:r>
              <a:rPr lang="en-US" dirty="0">
                <a:hlinkClick r:id="rId2"/>
              </a:rPr>
              <a:t>://www.accjc.org/</a:t>
            </a:r>
            <a:endParaRPr lang="en-US" dirty="0"/>
          </a:p>
          <a:p>
            <a:pPr marL="0" indent="0" algn="ctr">
              <a:buNone/>
            </a:pPr>
            <a:r>
              <a:rPr lang="en-US" dirty="0"/>
              <a:t>(or through “ACCJC Resources” link </a:t>
            </a:r>
            <a:r>
              <a:rPr lang="en-US" dirty="0" smtClean="0"/>
              <a:t>on</a:t>
            </a:r>
          </a:p>
          <a:p>
            <a:pPr marL="0" indent="0" algn="ctr">
              <a:buNone/>
            </a:pPr>
            <a:r>
              <a:rPr lang="en-US" dirty="0" smtClean="0"/>
              <a:t>SRJC Accreditation </a:t>
            </a:r>
            <a:r>
              <a:rPr lang="en-US" dirty="0"/>
              <a:t>2015 homepage)</a:t>
            </a:r>
          </a:p>
          <a:p>
            <a:endParaRPr lang="en-US" dirty="0"/>
          </a:p>
        </p:txBody>
      </p:sp>
      <p:sp>
        <p:nvSpPr>
          <p:cNvPr id="4" name="Content Placeholder 3"/>
          <p:cNvSpPr>
            <a:spLocks noGrp="1"/>
          </p:cNvSpPr>
          <p:nvPr>
            <p:ph sz="half" idx="13"/>
          </p:nvPr>
        </p:nvSpPr>
        <p:spPr/>
        <p:txBody>
          <a:bodyPr>
            <a:noAutofit/>
          </a:bodyPr>
          <a:lstStyle/>
          <a:p>
            <a:r>
              <a:rPr lang="en-US" sz="2400" b="1" i="1" dirty="0" smtClean="0"/>
              <a:t>Guide to Evaluating Institutions</a:t>
            </a:r>
          </a:p>
          <a:p>
            <a:r>
              <a:rPr lang="en-US" sz="2400" b="1" i="1" dirty="0" smtClean="0"/>
              <a:t>Guide to Evaluating Distance Education and Correspondence Education</a:t>
            </a:r>
          </a:p>
          <a:p>
            <a:r>
              <a:rPr lang="en-US" sz="2400" b="1" i="1" dirty="0" smtClean="0"/>
              <a:t>Manual for Institutional Self Evaluation</a:t>
            </a:r>
            <a:endParaRPr lang="en-US" sz="2400" b="1" i="1" dirty="0"/>
          </a:p>
        </p:txBody>
      </p:sp>
    </p:spTree>
    <p:extLst>
      <p:ext uri="{BB962C8B-B14F-4D97-AF65-F5344CB8AC3E}">
        <p14:creationId xmlns:p14="http://schemas.microsoft.com/office/powerpoint/2010/main" val="39155304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to Prepare for Writing (Prewriting)</a:t>
            </a:r>
            <a:endParaRPr lang="en-US" dirty="0"/>
          </a:p>
        </p:txBody>
      </p:sp>
      <p:sp>
        <p:nvSpPr>
          <p:cNvPr id="3" name="Content Placeholder 2"/>
          <p:cNvSpPr>
            <a:spLocks noGrp="1"/>
          </p:cNvSpPr>
          <p:nvPr>
            <p:ph idx="1"/>
          </p:nvPr>
        </p:nvSpPr>
        <p:spPr/>
        <p:txBody>
          <a:bodyPr/>
          <a:lstStyle/>
          <a:p>
            <a:pPr marL="0" indent="0">
              <a:buNone/>
            </a:pPr>
            <a:r>
              <a:rPr lang="en-US" dirty="0" smtClean="0"/>
              <a:t>1. Parse the language of the standard you are working on and break it into questions.</a:t>
            </a:r>
          </a:p>
          <a:p>
            <a:pPr marL="0" indent="0">
              <a:buNone/>
            </a:pPr>
            <a:r>
              <a:rPr lang="en-US" i="1" dirty="0" smtClean="0"/>
              <a:t>Example: Standard II.A.1.c (Instructional Program):</a:t>
            </a:r>
          </a:p>
          <a:p>
            <a:pPr marL="0" indent="0">
              <a:buNone/>
            </a:pPr>
            <a:r>
              <a:rPr lang="en-US" dirty="0">
                <a:effectLst/>
              </a:rPr>
              <a:t>The institution identifies student learning outcomes for courses, programs, certificates, and degrees; assesses student achievement of those outcomes; and uses assessment results to make improvements.</a:t>
            </a:r>
          </a:p>
          <a:p>
            <a:pPr marL="0" indent="0">
              <a:buNone/>
            </a:pPr>
            <a:endParaRPr lang="en-US" dirty="0"/>
          </a:p>
        </p:txBody>
      </p:sp>
    </p:spTree>
    <p:extLst>
      <p:ext uri="{BB962C8B-B14F-4D97-AF65-F5344CB8AC3E}">
        <p14:creationId xmlns:p14="http://schemas.microsoft.com/office/powerpoint/2010/main" val="28600818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 Placeholder 2"/>
          <p:cNvSpPr>
            <a:spLocks noGrp="1"/>
          </p:cNvSpPr>
          <p:nvPr>
            <p:ph type="body" idx="1"/>
          </p:nvPr>
        </p:nvSpPr>
        <p:spPr/>
        <p:txBody>
          <a:bodyPr/>
          <a:lstStyle/>
          <a:p>
            <a:r>
              <a:rPr lang="en-US" dirty="0" smtClean="0"/>
              <a:t>Standard</a:t>
            </a:r>
            <a:endParaRPr lang="en-US" dirty="0"/>
          </a:p>
        </p:txBody>
      </p:sp>
      <p:sp>
        <p:nvSpPr>
          <p:cNvPr id="4" name="Content Placeholder 3"/>
          <p:cNvSpPr>
            <a:spLocks noGrp="1"/>
          </p:cNvSpPr>
          <p:nvPr>
            <p:ph sz="half" idx="2"/>
          </p:nvPr>
        </p:nvSpPr>
        <p:spPr/>
        <p:txBody>
          <a:bodyPr/>
          <a:lstStyle/>
          <a:p>
            <a:pPr marL="0" indent="0">
              <a:buNone/>
            </a:pPr>
            <a:r>
              <a:rPr lang="en-US" dirty="0">
                <a:effectLst/>
              </a:rPr>
              <a:t>The institution identifies student learning outcomes for courses, programs, certificates, and degrees; assesses student achievement of those outcomes; and uses assessment results to make improvements.</a:t>
            </a:r>
          </a:p>
          <a:p>
            <a:endParaRPr lang="en-US" dirty="0"/>
          </a:p>
        </p:txBody>
      </p:sp>
      <p:sp>
        <p:nvSpPr>
          <p:cNvPr id="5" name="Text Placeholder 4"/>
          <p:cNvSpPr>
            <a:spLocks noGrp="1"/>
          </p:cNvSpPr>
          <p:nvPr>
            <p:ph type="body" sz="quarter" idx="3"/>
          </p:nvPr>
        </p:nvSpPr>
        <p:spPr/>
        <p:txBody>
          <a:bodyPr/>
          <a:lstStyle/>
          <a:p>
            <a:r>
              <a:rPr lang="en-US" dirty="0" smtClean="0"/>
              <a:t>Deconstruction</a:t>
            </a:r>
            <a:endParaRPr lang="en-US" dirty="0"/>
          </a:p>
        </p:txBody>
      </p:sp>
      <p:sp>
        <p:nvSpPr>
          <p:cNvPr id="6" name="Content Placeholder 5"/>
          <p:cNvSpPr>
            <a:spLocks noGrp="1"/>
          </p:cNvSpPr>
          <p:nvPr>
            <p:ph sz="quarter" idx="4"/>
          </p:nvPr>
        </p:nvSpPr>
        <p:spPr/>
        <p:txBody>
          <a:bodyPr/>
          <a:lstStyle/>
          <a:p>
            <a:pPr marL="0" indent="0">
              <a:buNone/>
            </a:pPr>
            <a:r>
              <a:rPr lang="en-US" dirty="0" smtClean="0"/>
              <a:t>1. The college identifies SLOs for courses</a:t>
            </a:r>
          </a:p>
          <a:p>
            <a:r>
              <a:rPr lang="en-US" dirty="0" smtClean="0"/>
              <a:t>For programs (at SRJC, majors, pathways; student services covered in IIB)</a:t>
            </a:r>
          </a:p>
          <a:p>
            <a:r>
              <a:rPr lang="en-US" dirty="0" smtClean="0"/>
              <a:t>For certificates</a:t>
            </a:r>
          </a:p>
          <a:p>
            <a:r>
              <a:rPr lang="en-US" dirty="0" smtClean="0"/>
              <a:t>For degrees (majors)</a:t>
            </a:r>
          </a:p>
        </p:txBody>
      </p:sp>
    </p:spTree>
    <p:extLst>
      <p:ext uri="{BB962C8B-B14F-4D97-AF65-F5344CB8AC3E}">
        <p14:creationId xmlns:p14="http://schemas.microsoft.com/office/powerpoint/2010/main" val="31189264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Text Placeholder 2"/>
          <p:cNvSpPr>
            <a:spLocks noGrp="1"/>
          </p:cNvSpPr>
          <p:nvPr>
            <p:ph type="body" idx="1"/>
          </p:nvPr>
        </p:nvSpPr>
        <p:spPr/>
        <p:txBody>
          <a:bodyPr/>
          <a:lstStyle/>
          <a:p>
            <a:r>
              <a:rPr lang="en-US" dirty="0" smtClean="0"/>
              <a:t>Standard</a:t>
            </a:r>
            <a:endParaRPr lang="en-US" dirty="0"/>
          </a:p>
        </p:txBody>
      </p:sp>
      <p:sp>
        <p:nvSpPr>
          <p:cNvPr id="4" name="Content Placeholder 3"/>
          <p:cNvSpPr>
            <a:spLocks noGrp="1"/>
          </p:cNvSpPr>
          <p:nvPr>
            <p:ph sz="half" idx="2"/>
          </p:nvPr>
        </p:nvSpPr>
        <p:spPr/>
        <p:txBody>
          <a:bodyPr/>
          <a:lstStyle/>
          <a:p>
            <a:pPr marL="0" indent="0">
              <a:buNone/>
            </a:pPr>
            <a:r>
              <a:rPr lang="en-US" dirty="0">
                <a:effectLst/>
              </a:rPr>
              <a:t>The institution identifies student learning outcomes for courses, programs, certificates, and degrees; assesses student achievement of those outcomes; and uses assessment results to make improvements.</a:t>
            </a:r>
          </a:p>
          <a:p>
            <a:endParaRPr lang="en-US" dirty="0"/>
          </a:p>
        </p:txBody>
      </p:sp>
      <p:sp>
        <p:nvSpPr>
          <p:cNvPr id="5" name="Text Placeholder 4"/>
          <p:cNvSpPr>
            <a:spLocks noGrp="1"/>
          </p:cNvSpPr>
          <p:nvPr>
            <p:ph type="body" sz="quarter" idx="3"/>
          </p:nvPr>
        </p:nvSpPr>
        <p:spPr/>
        <p:txBody>
          <a:bodyPr/>
          <a:lstStyle/>
          <a:p>
            <a:r>
              <a:rPr lang="en-US" dirty="0" smtClean="0"/>
              <a:t>Deconstruction</a:t>
            </a:r>
            <a:endParaRPr lang="en-US" dirty="0"/>
          </a:p>
        </p:txBody>
      </p:sp>
      <p:sp>
        <p:nvSpPr>
          <p:cNvPr id="6" name="Content Placeholder 5"/>
          <p:cNvSpPr>
            <a:spLocks noGrp="1"/>
          </p:cNvSpPr>
          <p:nvPr>
            <p:ph sz="quarter" idx="4"/>
          </p:nvPr>
        </p:nvSpPr>
        <p:spPr/>
        <p:txBody>
          <a:bodyPr>
            <a:normAutofit/>
          </a:bodyPr>
          <a:lstStyle/>
          <a:p>
            <a:pPr marL="0" indent="0">
              <a:buNone/>
            </a:pPr>
            <a:r>
              <a:rPr lang="en-US" dirty="0" smtClean="0"/>
              <a:t>2. The </a:t>
            </a:r>
            <a:r>
              <a:rPr lang="en-US" dirty="0"/>
              <a:t>college </a:t>
            </a:r>
            <a:r>
              <a:rPr lang="en-US" dirty="0" smtClean="0"/>
              <a:t>assesses:</a:t>
            </a:r>
          </a:p>
          <a:p>
            <a:r>
              <a:rPr lang="en-US" dirty="0" smtClean="0"/>
              <a:t>Courses</a:t>
            </a:r>
          </a:p>
          <a:p>
            <a:r>
              <a:rPr lang="en-US" dirty="0" smtClean="0"/>
              <a:t>Programs</a:t>
            </a:r>
          </a:p>
          <a:p>
            <a:r>
              <a:rPr lang="en-US" dirty="0" smtClean="0"/>
              <a:t>Majors (degrees)</a:t>
            </a:r>
          </a:p>
          <a:p>
            <a:r>
              <a:rPr lang="en-US" dirty="0" smtClean="0"/>
              <a:t>Certificates</a:t>
            </a:r>
            <a:endParaRPr lang="en-US" dirty="0"/>
          </a:p>
          <a:p>
            <a:pPr marL="0" indent="0">
              <a:buNone/>
            </a:pPr>
            <a:r>
              <a:rPr lang="en-US" dirty="0" smtClean="0"/>
              <a:t>3. The college uses assessment results to make improvements.</a:t>
            </a:r>
            <a:endParaRPr lang="en-US" dirty="0"/>
          </a:p>
        </p:txBody>
      </p:sp>
    </p:spTree>
    <p:extLst>
      <p:ext uri="{BB962C8B-B14F-4D97-AF65-F5344CB8AC3E}">
        <p14:creationId xmlns:p14="http://schemas.microsoft.com/office/powerpoint/2010/main" val="37566470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341</TotalTime>
  <Words>1754</Words>
  <Application>Microsoft Macintosh PowerPoint</Application>
  <PresentationFormat>On-screen Show (4:3)</PresentationFormat>
  <Paragraphs>135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Habitat</vt:lpstr>
      <vt:lpstr>Start Making Sense: Writing the Accreditation Self Evaluation </vt:lpstr>
      <vt:lpstr>PowerPoint Presentation</vt:lpstr>
      <vt:lpstr>Today’s Outcomes--By the end, you’ll be able to:</vt:lpstr>
      <vt:lpstr>Current status?</vt:lpstr>
      <vt:lpstr>Resources and Information</vt:lpstr>
      <vt:lpstr>ACCJC Publications</vt:lpstr>
      <vt:lpstr>Suggestions to Prepare for Writing (Prewriting)</vt:lpstr>
      <vt:lpstr>Example</vt:lpstr>
      <vt:lpstr>(continued…)</vt:lpstr>
      <vt:lpstr>Now ask the questions:</vt:lpstr>
      <vt:lpstr>Transfer questions to a graphic organizer</vt:lpstr>
      <vt:lpstr>Example</vt:lpstr>
      <vt:lpstr>One month and many pages of notes later…</vt:lpstr>
      <vt:lpstr>Become familiar with the structure</vt:lpstr>
      <vt:lpstr>1. Descriptive Summary</vt:lpstr>
      <vt:lpstr>When writing the descriptive summary:</vt:lpstr>
      <vt:lpstr>Self Evaluation</vt:lpstr>
      <vt:lpstr>More on the Self Evaluation Section</vt:lpstr>
      <vt:lpstr>A sample of a rubric….</vt:lpstr>
      <vt:lpstr>Sample of Self Evaluation Text (from SRJC 2013 SLO Report)</vt:lpstr>
      <vt:lpstr>Actionable Improvement Plans</vt:lpstr>
      <vt:lpstr>Examples of Actionable Improvement Plans</vt:lpstr>
      <vt:lpstr>Note: If appropriate, it is OK to write “None” under “Actionable Improvement Plans.”</vt:lpstr>
      <vt:lpstr>Think you’re ready to write? Hold on….</vt:lpstr>
      <vt:lpstr>And make sure you’ve read…</vt:lpstr>
      <vt:lpstr>Tips for Writing</vt:lpstr>
      <vt:lpstr>But a few style reminders…</vt:lpstr>
      <vt:lpstr>And when your draft is ready…</vt:lpstr>
      <vt:lpstr>Questions?</vt:lpstr>
      <vt:lpstr>Final questions for you:</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Making Sense: Writing the Accreditation Self Evaluation </dc:title>
  <dc:creator>Marc Mager</dc:creator>
  <cp:lastModifiedBy>Marc Mager</cp:lastModifiedBy>
  <cp:revision>21</cp:revision>
  <dcterms:created xsi:type="dcterms:W3CDTF">2013-08-16T02:18:02Z</dcterms:created>
  <dcterms:modified xsi:type="dcterms:W3CDTF">2013-08-16T07:59:58Z</dcterms:modified>
</cp:coreProperties>
</file>